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60" r:id="rId4"/>
    <p:sldId id="257" r:id="rId5"/>
    <p:sldId id="258" r:id="rId6"/>
    <p:sldId id="259" r:id="rId7"/>
    <p:sldId id="261" r:id="rId8"/>
    <p:sldId id="264" r:id="rId9"/>
    <p:sldId id="265" r:id="rId10"/>
    <p:sldId id="279" r:id="rId11"/>
    <p:sldId id="280" r:id="rId12"/>
    <p:sldId id="277" r:id="rId13"/>
    <p:sldId id="276" r:id="rId14"/>
    <p:sldId id="275" r:id="rId15"/>
    <p:sldId id="274" r:id="rId16"/>
    <p:sldId id="273" r:id="rId17"/>
    <p:sldId id="272" r:id="rId18"/>
    <p:sldId id="262" r:id="rId19"/>
    <p:sldId id="266" r:id="rId20"/>
    <p:sldId id="281" r:id="rId21"/>
    <p:sldId id="267" r:id="rId22"/>
  </p:sldIdLst>
  <p:sldSz cx="18288000" cy="10287000"/>
  <p:notesSz cx="6858000" cy="9144000"/>
  <p:embeddedFontLst>
    <p:embeddedFont>
      <p:font typeface="Computer Says No" panose="020B0604020202020204" charset="0"/>
      <p:regular r:id="rId24"/>
    </p:embeddedFont>
    <p:embeddedFont>
      <p:font typeface="Poppins Light" panose="00000400000000000000" pitchFamily="2" charset="0"/>
      <p:regular r:id="rId25"/>
      <p:italic r:id="rId26"/>
    </p:embeddedFont>
    <p:embeddedFont>
      <p:font typeface="Poppins Medium" panose="00000600000000000000" pitchFamily="2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2C2"/>
    <a:srgbClr val="764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A60F4-C085-5906-37AF-16119C4FE4E6}" v="7" dt="2024-01-05T10:21:08.587"/>
    <p1510:client id="{2BDA11DA-7638-4DB2-92AF-C904A4A721E2}" v="737" dt="2024-01-06T03:30:18.070"/>
    <p1510:client id="{4CB9E060-B28E-AA39-B793-CAA24EEE290C}" v="147" dt="2024-01-05T10:24:56.639"/>
    <p1510:client id="{6279BD51-1D7E-8627-A338-A747B86F70B0}" v="42" dt="2024-01-05T15:45:41.813"/>
    <p1510:client id="{98714E3D-C922-DCDE-9C3B-BDD22B7F2CF2}" v="2" dt="2024-01-05T15:00:58.495"/>
    <p1510:client id="{BFFE4EAC-A0A5-4061-830E-A9233F40720E}" v="514" dt="2024-01-05T17:00:39.113"/>
    <p1510:client id="{EA263E43-474E-154F-50EF-DD9AC08DE95E}" v="676" dt="2024-01-05T17:58:35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" d="100"/>
          <a:sy n="10" d="100"/>
        </p:scale>
        <p:origin x="2856" y="11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A5A47-5B84-4701-AB46-AF947FD117F5}" type="datetimeFigureOut">
              <a:rPr lang="vi-VN" smtClean="0"/>
              <a:t>18/06/2024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4F8F8-230A-46F3-AFB1-C653B8A8D2A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778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4F8F8-230A-46F3-AFB1-C653B8A8D2A3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187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jpe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26.sv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20.png"/><Relationship Id="rId15" Type="http://schemas.openxmlformats.org/officeDocument/2006/relationships/image" Target="../media/image13.png"/><Relationship Id="rId10" Type="http://schemas.openxmlformats.org/officeDocument/2006/relationships/image" Target="../media/image28.png"/><Relationship Id="rId4" Type="http://schemas.openxmlformats.org/officeDocument/2006/relationships/image" Target="../media/image26.svg"/><Relationship Id="rId9" Type="http://schemas.openxmlformats.org/officeDocument/2006/relationships/image" Target="../media/image27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18" Type="http://schemas.openxmlformats.org/officeDocument/2006/relationships/image" Target="../media/image31.jpeg"/><Relationship Id="rId3" Type="http://schemas.openxmlformats.org/officeDocument/2006/relationships/image" Target="../media/image19.png"/><Relationship Id="rId21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35.png"/><Relationship Id="rId17" Type="http://schemas.openxmlformats.org/officeDocument/2006/relationships/image" Target="../media/image30.png"/><Relationship Id="rId2" Type="http://schemas.openxmlformats.org/officeDocument/2006/relationships/image" Target="../media/image13.png"/><Relationship Id="rId16" Type="http://schemas.openxmlformats.org/officeDocument/2006/relationships/image" Target="../media/image4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4.png"/><Relationship Id="rId5" Type="http://schemas.openxmlformats.org/officeDocument/2006/relationships/image" Target="../media/image5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39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3.png"/><Relationship Id="rId18" Type="http://schemas.openxmlformats.org/officeDocument/2006/relationships/image" Target="../media/image42.png"/><Relationship Id="rId3" Type="http://schemas.openxmlformats.org/officeDocument/2006/relationships/image" Target="../media/image26.svg"/><Relationship Id="rId7" Type="http://schemas.openxmlformats.org/officeDocument/2006/relationships/image" Target="../media/image38.png"/><Relationship Id="rId12" Type="http://schemas.openxmlformats.org/officeDocument/2006/relationships/image" Target="../media/image32.png"/><Relationship Id="rId17" Type="http://schemas.openxmlformats.org/officeDocument/2006/relationships/image" Target="../media/image41.png"/><Relationship Id="rId2" Type="http://schemas.openxmlformats.org/officeDocument/2006/relationships/image" Target="../media/image25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5" Type="http://schemas.openxmlformats.org/officeDocument/2006/relationships/image" Target="../media/image39.png"/><Relationship Id="rId10" Type="http://schemas.openxmlformats.org/officeDocument/2006/relationships/image" Target="../media/image4.png"/><Relationship Id="rId19" Type="http://schemas.openxmlformats.org/officeDocument/2006/relationships/image" Target="../media/image44.png"/><Relationship Id="rId4" Type="http://schemas.openxmlformats.org/officeDocument/2006/relationships/image" Target="../media/image35.png"/><Relationship Id="rId9" Type="http://schemas.openxmlformats.org/officeDocument/2006/relationships/image" Target="../media/image5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2.png"/><Relationship Id="rId3" Type="http://schemas.openxmlformats.org/officeDocument/2006/relationships/image" Target="../media/image26.svg"/><Relationship Id="rId7" Type="http://schemas.openxmlformats.org/officeDocument/2006/relationships/image" Target="../media/image46.png"/><Relationship Id="rId12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4.png"/><Relationship Id="rId3" Type="http://schemas.openxmlformats.org/officeDocument/2006/relationships/image" Target="../media/image26.sv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svg"/><Relationship Id="rId7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svg"/><Relationship Id="rId7" Type="http://schemas.openxmlformats.org/officeDocument/2006/relationships/image" Target="../media/image54.png"/><Relationship Id="rId12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1.png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56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56.png"/><Relationship Id="rId4" Type="http://schemas.openxmlformats.org/officeDocument/2006/relationships/image" Target="../media/image4.png"/><Relationship Id="rId9" Type="http://schemas.openxmlformats.org/officeDocument/2006/relationships/image" Target="../media/image5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5" Type="http://schemas.openxmlformats.org/officeDocument/2006/relationships/image" Target="../media/image18.png"/><Relationship Id="rId10" Type="http://schemas.openxmlformats.org/officeDocument/2006/relationships/image" Target="../media/image6.png"/><Relationship Id="rId4" Type="http://schemas.openxmlformats.org/officeDocument/2006/relationships/image" Target="../media/image13.png"/><Relationship Id="rId9" Type="http://schemas.openxmlformats.org/officeDocument/2006/relationships/image" Target="../media/image59.png"/><Relationship Id="rId1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jpe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svg"/><Relationship Id="rId4" Type="http://schemas.openxmlformats.org/officeDocument/2006/relationships/image" Target="../media/image14.png"/><Relationship Id="rId9" Type="http://schemas.openxmlformats.org/officeDocument/2006/relationships/image" Target="../media/image21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26.svg"/><Relationship Id="rId9" Type="http://schemas.openxmlformats.org/officeDocument/2006/relationships/image" Target="../media/image1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">
            <a:extLst>
              <a:ext uri="{FF2B5EF4-FFF2-40B4-BE49-F238E27FC236}">
                <a16:creationId xmlns:a16="http://schemas.microsoft.com/office/drawing/2014/main" id="{1EDD39F9-9FE2-00A9-7870-4AB60EA99374}"/>
              </a:ext>
            </a:extLst>
          </p:cNvPr>
          <p:cNvSpPr/>
          <p:nvPr/>
        </p:nvSpPr>
        <p:spPr>
          <a:xfrm>
            <a:off x="-650495" y="0"/>
            <a:ext cx="19395695" cy="1084878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D8C80586-5AB0-CBEA-C805-4F8DDE68E2E9}"/>
              </a:ext>
            </a:extLst>
          </p:cNvPr>
          <p:cNvSpPr/>
          <p:nvPr/>
        </p:nvSpPr>
        <p:spPr>
          <a:xfrm>
            <a:off x="-17068800" y="3009900"/>
            <a:ext cx="21605495" cy="168402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D13884DF-80DA-2F9E-98A2-500BF3FB66A4}"/>
              </a:ext>
            </a:extLst>
          </p:cNvPr>
          <p:cNvSpPr/>
          <p:nvPr/>
        </p:nvSpPr>
        <p:spPr>
          <a:xfrm>
            <a:off x="9525000" y="-12077700"/>
            <a:ext cx="18938495" cy="158877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0C198C27-8995-1144-BAE9-E0539A5F67FA}"/>
              </a:ext>
            </a:extLst>
          </p:cNvPr>
          <p:cNvSpPr/>
          <p:nvPr/>
        </p:nvSpPr>
        <p:spPr>
          <a:xfrm flipH="1">
            <a:off x="19128280" y="2594264"/>
            <a:ext cx="18670430" cy="197657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9C88D9C5-ECCC-FCBA-90E4-EEEA24C608E5}"/>
              </a:ext>
            </a:extLst>
          </p:cNvPr>
          <p:cNvSpPr/>
          <p:nvPr/>
        </p:nvSpPr>
        <p:spPr>
          <a:xfrm>
            <a:off x="-4267200" y="10848780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175A9E7B-1089-9A03-1733-FA49E23EB480}"/>
              </a:ext>
            </a:extLst>
          </p:cNvPr>
          <p:cNvSpPr/>
          <p:nvPr/>
        </p:nvSpPr>
        <p:spPr>
          <a:xfrm>
            <a:off x="14859000" y="-5143500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AD850AD-2119-BECB-AD9A-C6923008EEA3}"/>
              </a:ext>
            </a:extLst>
          </p:cNvPr>
          <p:cNvSpPr/>
          <p:nvPr/>
        </p:nvSpPr>
        <p:spPr>
          <a:xfrm>
            <a:off x="-15316200" y="-1795797"/>
            <a:ext cx="14453330" cy="6601495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507CE3D1-468B-AC7D-CCED-CBD03C165B4B}"/>
              </a:ext>
            </a:extLst>
          </p:cNvPr>
          <p:cNvSpPr txBox="1"/>
          <p:nvPr/>
        </p:nvSpPr>
        <p:spPr>
          <a:xfrm>
            <a:off x="-7021706" y="6986378"/>
            <a:ext cx="6926813" cy="49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600">
                <a:solidFill>
                  <a:schemeClr val="bg1"/>
                </a:solidFill>
                <a:latin typeface="Poppins Light"/>
              </a:rPr>
              <a:t>By Group “JQKA”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5D829333-FE7A-81C4-8EF0-C8D92F0FDAE8}"/>
              </a:ext>
            </a:extLst>
          </p:cNvPr>
          <p:cNvSpPr txBox="1"/>
          <p:nvPr/>
        </p:nvSpPr>
        <p:spPr>
          <a:xfrm>
            <a:off x="18477785" y="5143500"/>
            <a:ext cx="10907192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00">
                <a:solidFill>
                  <a:schemeClr val="bg1"/>
                </a:solidFill>
                <a:latin typeface="Computer Says No"/>
              </a:rPr>
              <a:t>MINESWEEPER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F33A5753-11C4-FB18-68D9-068D89BF96FC}"/>
              </a:ext>
            </a:extLst>
          </p:cNvPr>
          <p:cNvSpPr txBox="1"/>
          <p:nvPr/>
        </p:nvSpPr>
        <p:spPr>
          <a:xfrm>
            <a:off x="-6659651" y="3810000"/>
            <a:ext cx="7103952" cy="70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9600">
                <a:solidFill>
                  <a:schemeClr val="bg1"/>
                </a:solidFill>
                <a:latin typeface="Computer Says No"/>
              </a:rPr>
              <a:t>DSA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49825" y="813092"/>
            <a:ext cx="14684628" cy="8402148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055217" y="3994644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3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uter Says No"/>
                <a:ea typeface="+mn-ea"/>
                <a:cs typeface="+mn-cs"/>
              </a:rPr>
              <a:t>DATA STRUCTURE &amp; ALGORITHM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4B53E1AB-1525-6496-DE81-F8A8C7F9C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49" y="3577819"/>
            <a:ext cx="8296275" cy="19812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hông có mô tả.">
            <a:extLst>
              <a:ext uri="{FF2B5EF4-FFF2-40B4-BE49-F238E27FC236}">
                <a16:creationId xmlns:a16="http://schemas.microsoft.com/office/drawing/2014/main" id="{03EDD271-B9C4-D243-AE73-76ECE574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49" y="5732343"/>
            <a:ext cx="8296274" cy="16764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Không có mô tả.">
            <a:extLst>
              <a:ext uri="{FF2B5EF4-FFF2-40B4-BE49-F238E27FC236}">
                <a16:creationId xmlns:a16="http://schemas.microsoft.com/office/drawing/2014/main" id="{F429960E-90EE-C9F7-1152-B4925160A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058" y="3549057"/>
            <a:ext cx="5524500" cy="385968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2">
            <a:extLst>
              <a:ext uri="{FF2B5EF4-FFF2-40B4-BE49-F238E27FC236}">
                <a16:creationId xmlns:a16="http://schemas.microsoft.com/office/drawing/2014/main" id="{37FB7F1E-28C4-82BA-2D80-8D4ECDF66E7F}"/>
              </a:ext>
            </a:extLst>
          </p:cNvPr>
          <p:cNvSpPr/>
          <p:nvPr/>
        </p:nvSpPr>
        <p:spPr>
          <a:xfrm rot="8620763">
            <a:off x="1205857" y="15472997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805A4BB3-6058-D5CF-5360-B76F104734FD}"/>
              </a:ext>
            </a:extLst>
          </p:cNvPr>
          <p:cNvSpPr/>
          <p:nvPr/>
        </p:nvSpPr>
        <p:spPr>
          <a:xfrm rot="10800000">
            <a:off x="-13538364" y="-3032170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1FB1A265-2A3E-8125-2EC7-9847DFFA8C12}"/>
              </a:ext>
            </a:extLst>
          </p:cNvPr>
          <p:cNvSpPr/>
          <p:nvPr/>
        </p:nvSpPr>
        <p:spPr>
          <a:xfrm>
            <a:off x="28756726" y="379893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5C35EB0-0C81-8CEC-C236-B0DCFD77F095}"/>
              </a:ext>
            </a:extLst>
          </p:cNvPr>
          <p:cNvSpPr txBox="1"/>
          <p:nvPr/>
        </p:nvSpPr>
        <p:spPr>
          <a:xfrm>
            <a:off x="4972226" y="18476387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9600">
                <a:solidFill>
                  <a:schemeClr val="bg1"/>
                </a:solidFill>
                <a:latin typeface="Computer Says No"/>
              </a:rPr>
              <a:t>DATA STRUCTURE &amp; ALGORITHM</a:t>
            </a: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09951E43-8BBA-49F2-76EA-D4EE76193966}"/>
              </a:ext>
            </a:extLst>
          </p:cNvPr>
          <p:cNvSpPr/>
          <p:nvPr/>
        </p:nvSpPr>
        <p:spPr>
          <a:xfrm>
            <a:off x="-17508584" y="14908275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2" descr="Không có mô tả.">
            <a:extLst>
              <a:ext uri="{FF2B5EF4-FFF2-40B4-BE49-F238E27FC236}">
                <a16:creationId xmlns:a16="http://schemas.microsoft.com/office/drawing/2014/main" id="{C39930D2-8ADB-A587-C5BB-366885E9C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75815" y="6490972"/>
            <a:ext cx="6893585" cy="4138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4" descr="Không có mô tả.">
            <a:extLst>
              <a:ext uri="{FF2B5EF4-FFF2-40B4-BE49-F238E27FC236}">
                <a16:creationId xmlns:a16="http://schemas.microsoft.com/office/drawing/2014/main" id="{00AE8776-C1ED-B693-AA47-E05C7636D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1573" y="4501402"/>
            <a:ext cx="6893583" cy="4138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3C084330-D0D9-41C9-A130-B0B09D2F94E8}"/>
              </a:ext>
            </a:extLst>
          </p:cNvPr>
          <p:cNvSpPr txBox="1"/>
          <p:nvPr/>
        </p:nvSpPr>
        <p:spPr>
          <a:xfrm>
            <a:off x="3441782" y="7621026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8800">
                <a:solidFill>
                  <a:schemeClr val="bg1"/>
                </a:solidFill>
                <a:latin typeface="Computer Says No"/>
              </a:rPr>
              <a:t>Time Complexity : O(1)</a:t>
            </a:r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097EB90C-7DB6-FF9C-4BC6-DDF81CD01597}"/>
              </a:ext>
            </a:extLst>
          </p:cNvPr>
          <p:cNvSpPr/>
          <p:nvPr/>
        </p:nvSpPr>
        <p:spPr>
          <a:xfrm rot="8620763">
            <a:off x="622865" y="15337711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C66CF051-243B-129E-F877-B520C9C77FF2}"/>
              </a:ext>
            </a:extLst>
          </p:cNvPr>
          <p:cNvSpPr/>
          <p:nvPr/>
        </p:nvSpPr>
        <p:spPr>
          <a:xfrm>
            <a:off x="-24398277" y="11172101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8D75A0BA-B217-DCEA-0071-4EE124FD7244}"/>
              </a:ext>
            </a:extLst>
          </p:cNvPr>
          <p:cNvSpPr/>
          <p:nvPr/>
        </p:nvSpPr>
        <p:spPr>
          <a:xfrm>
            <a:off x="944934" y="23685845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8F620230-79AD-1605-205A-8D4EEE22F2CB}"/>
              </a:ext>
            </a:extLst>
          </p:cNvPr>
          <p:cNvSpPr txBox="1"/>
          <p:nvPr/>
        </p:nvSpPr>
        <p:spPr>
          <a:xfrm>
            <a:off x="1910286" y="-6745483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3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uter Says No"/>
                <a:ea typeface="+mn-ea"/>
                <a:cs typeface="+mn-cs"/>
              </a:rPr>
              <a:t>DATA STRUCTURE &amp; ALGORITHM</a:t>
            </a:r>
          </a:p>
        </p:txBody>
      </p:sp>
      <p:sp>
        <p:nvSpPr>
          <p:cNvPr id="24" name="Freeform 14">
            <a:extLst>
              <a:ext uri="{FF2B5EF4-FFF2-40B4-BE49-F238E27FC236}">
                <a16:creationId xmlns:a16="http://schemas.microsoft.com/office/drawing/2014/main" id="{3BC07FE0-F406-3452-396C-2ED62AAAB95F}"/>
              </a:ext>
            </a:extLst>
          </p:cNvPr>
          <p:cNvSpPr/>
          <p:nvPr/>
        </p:nvSpPr>
        <p:spPr>
          <a:xfrm>
            <a:off x="-26256909" y="1503459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6" descr="Không có mô tả.">
            <a:extLst>
              <a:ext uri="{FF2B5EF4-FFF2-40B4-BE49-F238E27FC236}">
                <a16:creationId xmlns:a16="http://schemas.microsoft.com/office/drawing/2014/main" id="{4C27CD9E-191B-45F8-6604-A1AD1900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034" y="5286059"/>
            <a:ext cx="6663887" cy="441066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7F43BF8-9599-C3A4-DD16-178653D5C9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2319230" y="5286059"/>
            <a:ext cx="8534400" cy="2409825"/>
          </a:xfrm>
          <a:prstGeom prst="roundRect">
            <a:avLst/>
          </a:prstGeom>
        </p:spPr>
      </p:pic>
      <p:sp>
        <p:nvSpPr>
          <p:cNvPr id="27" name="Freeform 2">
            <a:extLst>
              <a:ext uri="{FF2B5EF4-FFF2-40B4-BE49-F238E27FC236}">
                <a16:creationId xmlns:a16="http://schemas.microsoft.com/office/drawing/2014/main" id="{8728F3B8-983B-5DC2-F810-A88BC2D62198}"/>
              </a:ext>
            </a:extLst>
          </p:cNvPr>
          <p:cNvSpPr/>
          <p:nvPr/>
        </p:nvSpPr>
        <p:spPr>
          <a:xfrm rot="8620763">
            <a:off x="23585057" y="14872797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D8C5C040-8F72-01B0-F731-D9DC951C466E}"/>
              </a:ext>
            </a:extLst>
          </p:cNvPr>
          <p:cNvSpPr/>
          <p:nvPr/>
        </p:nvSpPr>
        <p:spPr>
          <a:xfrm>
            <a:off x="-40825018" y="0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A77D0BB2-91B4-6A22-B120-BB87998BA8A9}"/>
              </a:ext>
            </a:extLst>
          </p:cNvPr>
          <p:cNvSpPr/>
          <p:nvPr/>
        </p:nvSpPr>
        <p:spPr>
          <a:xfrm>
            <a:off x="23907126" y="2322093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3E88EE8F-91E1-A2CE-F2B5-9473A8771F86}"/>
              </a:ext>
            </a:extLst>
          </p:cNvPr>
          <p:cNvSpPr/>
          <p:nvPr/>
        </p:nvSpPr>
        <p:spPr>
          <a:xfrm>
            <a:off x="-42683650" y="-9668642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" name="Picture 6" descr="Không có mô tả.">
            <a:extLst>
              <a:ext uri="{FF2B5EF4-FFF2-40B4-BE49-F238E27FC236}">
                <a16:creationId xmlns:a16="http://schemas.microsoft.com/office/drawing/2014/main" id="{15AA3344-31F3-4B75-65F6-396A51076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53737" y="7745300"/>
            <a:ext cx="6663887" cy="441066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B534963-FE66-522A-D2D0-D215360EE6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32794" y="7745300"/>
            <a:ext cx="8534400" cy="240982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9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97280" y="1213800"/>
            <a:ext cx="16099338" cy="8402148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834882" y="5275405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107398" y="2157021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3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uter Says No"/>
                <a:ea typeface="+mn-ea"/>
                <a:cs typeface="+mn-cs"/>
              </a:rPr>
              <a:t>DATA STRUCTURE &amp; ALGORITHM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50" name="Picture 6" descr="Không có mô tả.">
            <a:extLst>
              <a:ext uri="{FF2B5EF4-FFF2-40B4-BE49-F238E27FC236}">
                <a16:creationId xmlns:a16="http://schemas.microsoft.com/office/drawing/2014/main" id="{622A56FD-CC60-D7D2-D88C-6A00372BC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822" y="3533611"/>
            <a:ext cx="6663887" cy="441066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9D5B3D8-F396-9630-6CE8-8B13DF511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291" y="4606465"/>
            <a:ext cx="8534400" cy="2409825"/>
          </a:xfrm>
          <a:prstGeom prst="roundRect">
            <a:avLst/>
          </a:prstGeom>
        </p:spPr>
      </p:pic>
      <p:sp>
        <p:nvSpPr>
          <p:cNvPr id="10" name="Freeform 2">
            <a:extLst>
              <a:ext uri="{FF2B5EF4-FFF2-40B4-BE49-F238E27FC236}">
                <a16:creationId xmlns:a16="http://schemas.microsoft.com/office/drawing/2014/main" id="{8D7A1BB9-65A6-ED6E-0905-A8ECB6502E68}"/>
              </a:ext>
            </a:extLst>
          </p:cNvPr>
          <p:cNvSpPr/>
          <p:nvPr/>
        </p:nvSpPr>
        <p:spPr>
          <a:xfrm rot="8620763">
            <a:off x="2059978" y="14968127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7DB13FF7-0D38-724D-0981-288C8EA21EE1}"/>
              </a:ext>
            </a:extLst>
          </p:cNvPr>
          <p:cNvSpPr/>
          <p:nvPr/>
        </p:nvSpPr>
        <p:spPr>
          <a:xfrm>
            <a:off x="-15465208" y="15096027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22F895BD-F598-684E-B65C-440DE1CE2012}"/>
              </a:ext>
            </a:extLst>
          </p:cNvPr>
          <p:cNvSpPr/>
          <p:nvPr/>
        </p:nvSpPr>
        <p:spPr>
          <a:xfrm>
            <a:off x="27578847" y="-10193615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9CBA8B75-74FC-B952-6BD8-14EEEE35072B}"/>
              </a:ext>
            </a:extLst>
          </p:cNvPr>
          <p:cNvSpPr txBox="1"/>
          <p:nvPr/>
        </p:nvSpPr>
        <p:spPr>
          <a:xfrm>
            <a:off x="3951280" y="15512452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3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uter Says No"/>
                <a:ea typeface="+mn-ea"/>
                <a:cs typeface="+mn-cs"/>
              </a:rPr>
              <a:t>DATA STRUCTURE &amp; ALGORITHM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D4C2AEE0-1B8A-2D23-5DD1-B52BE0E1FCB1}"/>
              </a:ext>
            </a:extLst>
          </p:cNvPr>
          <p:cNvSpPr/>
          <p:nvPr/>
        </p:nvSpPr>
        <p:spPr>
          <a:xfrm>
            <a:off x="-13982250" y="-1197686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" descr="Không có mô tả.">
            <a:extLst>
              <a:ext uri="{FF2B5EF4-FFF2-40B4-BE49-F238E27FC236}">
                <a16:creationId xmlns:a16="http://schemas.microsoft.com/office/drawing/2014/main" id="{0C17C525-FF4B-165D-1B78-742EEC85A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2145" y="3294205"/>
            <a:ext cx="8296275" cy="19812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Không có mô tả.">
            <a:extLst>
              <a:ext uri="{FF2B5EF4-FFF2-40B4-BE49-F238E27FC236}">
                <a16:creationId xmlns:a16="http://schemas.microsoft.com/office/drawing/2014/main" id="{7853212D-F93B-CC19-C035-ADF3499E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2145" y="5448729"/>
            <a:ext cx="8296274" cy="16764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Không có mô tả.">
            <a:extLst>
              <a:ext uri="{FF2B5EF4-FFF2-40B4-BE49-F238E27FC236}">
                <a16:creationId xmlns:a16="http://schemas.microsoft.com/office/drawing/2014/main" id="{3E55C601-AED8-4207-53BA-98E717AE9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82250" y="1415719"/>
            <a:ext cx="5524500" cy="385968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6">
            <a:extLst>
              <a:ext uri="{FF2B5EF4-FFF2-40B4-BE49-F238E27FC236}">
                <a16:creationId xmlns:a16="http://schemas.microsoft.com/office/drawing/2014/main" id="{CEE70A5E-07D4-08EA-B216-0A8A2523F7E2}"/>
              </a:ext>
            </a:extLst>
          </p:cNvPr>
          <p:cNvSpPr txBox="1"/>
          <p:nvPr/>
        </p:nvSpPr>
        <p:spPr>
          <a:xfrm>
            <a:off x="3248790" y="-8240521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8800">
                <a:solidFill>
                  <a:schemeClr val="bg1"/>
                </a:solidFill>
                <a:latin typeface="Computer Says No"/>
              </a:rPr>
              <a:t>Time Complexity : O(1)</a:t>
            </a:r>
          </a:p>
        </p:txBody>
      </p:sp>
      <p:pic>
        <p:nvPicPr>
          <p:cNvPr id="26" name="Picture 1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9CA55C7-D722-50BD-87B8-26C9B6B1E1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735675" y="-15171510"/>
            <a:ext cx="7048500" cy="5257800"/>
          </a:xfrm>
          <a:prstGeom prst="roundRect">
            <a:avLst/>
          </a:prstGeom>
        </p:spPr>
      </p:pic>
      <p:pic>
        <p:nvPicPr>
          <p:cNvPr id="27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EA6CE86-54C5-C60B-2E5E-B2483E1F72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06451" y="14830190"/>
            <a:ext cx="7664021" cy="8258432"/>
          </a:xfrm>
          <a:prstGeom prst="roundRect">
            <a:avLst/>
          </a:prstGeom>
        </p:spPr>
      </p:pic>
      <p:pic>
        <p:nvPicPr>
          <p:cNvPr id="28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0ED5749-D906-C9C8-1204-341D56A788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5470481" y="15818441"/>
            <a:ext cx="5294355" cy="6105784"/>
          </a:xfrm>
          <a:prstGeom prst="roundRect">
            <a:avLst/>
          </a:prstGeom>
        </p:spPr>
      </p:pic>
      <p:sp>
        <p:nvSpPr>
          <p:cNvPr id="29" name="TextBox 14">
            <a:extLst>
              <a:ext uri="{FF2B5EF4-FFF2-40B4-BE49-F238E27FC236}">
                <a16:creationId xmlns:a16="http://schemas.microsoft.com/office/drawing/2014/main" id="{9F286106-4F4A-24E6-2A24-8C569F0401D1}"/>
              </a:ext>
            </a:extLst>
          </p:cNvPr>
          <p:cNvSpPr txBox="1"/>
          <p:nvPr/>
        </p:nvSpPr>
        <p:spPr>
          <a:xfrm>
            <a:off x="10270822" y="-5928058"/>
            <a:ext cx="855603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  <a:defRPr/>
            </a:pPr>
            <a:r>
              <a:rPr lang="en-US" sz="10900">
                <a:solidFill>
                  <a:schemeClr val="bg1"/>
                </a:solidFill>
                <a:latin typeface="Computer Says No"/>
                <a:cs typeface="Computer Says No"/>
              </a:rPr>
              <a:t>script.js</a:t>
            </a:r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BA433217-C195-C2BC-0281-60AD6E97E14D}"/>
              </a:ext>
            </a:extLst>
          </p:cNvPr>
          <p:cNvSpPr/>
          <p:nvPr/>
        </p:nvSpPr>
        <p:spPr>
          <a:xfrm>
            <a:off x="2507043" y="11588563"/>
            <a:ext cx="7483828" cy="6966048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64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0B4D49-51BE-06B1-A5A3-ECF47D433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97DFD015-C831-0275-D3DE-96F804486183}"/>
              </a:ext>
            </a:extLst>
          </p:cNvPr>
          <p:cNvSpPr txBox="1"/>
          <p:nvPr/>
        </p:nvSpPr>
        <p:spPr>
          <a:xfrm>
            <a:off x="10149777" y="281194"/>
            <a:ext cx="855603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  <a:defRPr/>
            </a:pPr>
            <a:r>
              <a:rPr lang="en-US" sz="10900">
                <a:solidFill>
                  <a:schemeClr val="bg1"/>
                </a:solidFill>
                <a:latin typeface="Computer Says No"/>
                <a:cs typeface="Computer Says No"/>
              </a:rPr>
              <a:t>script.js</a:t>
            </a: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E2C0D9CA-CF47-39FC-238A-A6A4C4445B45}"/>
              </a:ext>
            </a:extLst>
          </p:cNvPr>
          <p:cNvSpPr/>
          <p:nvPr/>
        </p:nvSpPr>
        <p:spPr>
          <a:xfrm>
            <a:off x="-1623808" y="7883378"/>
            <a:ext cx="4300230" cy="3489577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EC34527-292D-9D8F-5AC3-86170E604AE0}"/>
              </a:ext>
            </a:extLst>
          </p:cNvPr>
          <p:cNvSpPr/>
          <p:nvPr/>
        </p:nvSpPr>
        <p:spPr>
          <a:xfrm rot="8620763">
            <a:off x="1234434" y="17205487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B021B450-20A6-4224-E4CB-FD3D2A4E6BC5}"/>
              </a:ext>
            </a:extLst>
          </p:cNvPr>
          <p:cNvSpPr/>
          <p:nvPr/>
        </p:nvSpPr>
        <p:spPr>
          <a:xfrm>
            <a:off x="-14829412" y="11866494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7F4181-C652-CE58-34A8-890DF1A43230}"/>
              </a:ext>
            </a:extLst>
          </p:cNvPr>
          <p:cNvSpPr/>
          <p:nvPr/>
        </p:nvSpPr>
        <p:spPr>
          <a:xfrm>
            <a:off x="1556503" y="255536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1D9AC-A639-919B-40CE-FBEFBA468AE7}"/>
              </a:ext>
            </a:extLst>
          </p:cNvPr>
          <p:cNvSpPr txBox="1"/>
          <p:nvPr/>
        </p:nvSpPr>
        <p:spPr>
          <a:xfrm>
            <a:off x="3361393" y="14562908"/>
            <a:ext cx="1161343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3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uter Says No"/>
                <a:ea typeface="+mn-ea"/>
                <a:cs typeface="+mn-cs"/>
              </a:rPr>
              <a:t>DATA STRUCTURE &amp; ALGORITHM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89711C62-EC44-D524-E960-C818EDE060F0}"/>
              </a:ext>
            </a:extLst>
          </p:cNvPr>
          <p:cNvSpPr/>
          <p:nvPr/>
        </p:nvSpPr>
        <p:spPr>
          <a:xfrm>
            <a:off x="-15942889" y="3431256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Không có mô tả.">
            <a:extLst>
              <a:ext uri="{FF2B5EF4-FFF2-40B4-BE49-F238E27FC236}">
                <a16:creationId xmlns:a16="http://schemas.microsoft.com/office/drawing/2014/main" id="{D97BACC4-58F7-9108-CB45-75609EC9A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254" y="3273156"/>
            <a:ext cx="8296275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Không có mô tả.">
            <a:extLst>
              <a:ext uri="{FF2B5EF4-FFF2-40B4-BE49-F238E27FC236}">
                <a16:creationId xmlns:a16="http://schemas.microsoft.com/office/drawing/2014/main" id="{6CA0DC0E-B295-5B46-EA38-49FA63DD8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254" y="5427680"/>
            <a:ext cx="8296274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Không có mô tả.">
            <a:extLst>
              <a:ext uri="{FF2B5EF4-FFF2-40B4-BE49-F238E27FC236}">
                <a16:creationId xmlns:a16="http://schemas.microsoft.com/office/drawing/2014/main" id="{E3813D68-FCD7-F176-C6E5-A5EE7173E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01474" y="3244394"/>
            <a:ext cx="5524500" cy="3859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72C33EE-2E3A-FF9D-9729-B47E6CFEBA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74" y="-3089"/>
            <a:ext cx="7048500" cy="5257800"/>
          </a:xfrm>
          <a:prstGeom prst="roundRect">
            <a:avLst/>
          </a:prstGeom>
        </p:spPr>
      </p:pic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04404AD-D498-7C9F-0877-BD08245544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3612" y="1539446"/>
            <a:ext cx="7664021" cy="8258432"/>
          </a:xfrm>
          <a:prstGeom prst="roundRect">
            <a:avLst/>
          </a:prstGeom>
        </p:spPr>
      </p:pic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6229CBF-0B20-5B4B-69BC-4ECB41A510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39688" y="4205036"/>
            <a:ext cx="5294355" cy="6105784"/>
          </a:xfrm>
          <a:prstGeom prst="roundRect">
            <a:avLst/>
          </a:prstGeom>
        </p:spPr>
      </p:pic>
      <p:pic>
        <p:nvPicPr>
          <p:cNvPr id="16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925C493-08AB-CFD4-EB81-03574367D6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1648084" y="5497698"/>
            <a:ext cx="5048250" cy="4552950"/>
          </a:xfrm>
          <a:prstGeom prst="roundRect">
            <a:avLst/>
          </a:prstGeom>
        </p:spPr>
      </p:pic>
      <p:pic>
        <p:nvPicPr>
          <p:cNvPr id="19" name="Picture 4" descr="A computer screen shot of a number of numbers&#10;&#10;Description automatically generated">
            <a:extLst>
              <a:ext uri="{FF2B5EF4-FFF2-40B4-BE49-F238E27FC236}">
                <a16:creationId xmlns:a16="http://schemas.microsoft.com/office/drawing/2014/main" id="{8465F9D6-26CB-D4AF-EA75-C07BE4F2295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1596772" y="11234881"/>
            <a:ext cx="11404857" cy="2895600"/>
          </a:xfrm>
          <a:prstGeom prst="roundRect">
            <a:avLst/>
          </a:prstGeom>
        </p:spPr>
      </p:pic>
      <p:pic>
        <p:nvPicPr>
          <p:cNvPr id="20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29AE7FC-260A-2A8A-A1EB-C759D19667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53779" y="5444893"/>
            <a:ext cx="6342310" cy="3584486"/>
          </a:xfrm>
          <a:prstGeom prst="roundRect">
            <a:avLst/>
          </a:prstGeom>
        </p:spPr>
      </p:pic>
      <p:pic>
        <p:nvPicPr>
          <p:cNvPr id="21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AA44756-9405-6607-9CB9-94D822A04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53779" y="3052511"/>
            <a:ext cx="6457950" cy="2305050"/>
          </a:xfrm>
          <a:prstGeom prst="roundRect">
            <a:avLst/>
          </a:prstGeom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3974C934-AF8A-71F3-FDA4-E0FEF7DE612A}"/>
              </a:ext>
            </a:extLst>
          </p:cNvPr>
          <p:cNvSpPr txBox="1"/>
          <p:nvPr/>
        </p:nvSpPr>
        <p:spPr>
          <a:xfrm>
            <a:off x="16097749" y="13640046"/>
            <a:ext cx="855603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  <a:defRPr/>
            </a:pPr>
            <a:r>
              <a:rPr lang="en-US" sz="10900">
                <a:solidFill>
                  <a:schemeClr val="bg1"/>
                </a:solidFill>
                <a:latin typeface="Computer Says No"/>
                <a:cs typeface="Computer Says No"/>
              </a:rPr>
              <a:t>Game.js</a:t>
            </a:r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A896CDE0-79EA-F6D1-3022-618ADAD121A2}"/>
              </a:ext>
            </a:extLst>
          </p:cNvPr>
          <p:cNvSpPr/>
          <p:nvPr/>
        </p:nvSpPr>
        <p:spPr>
          <a:xfrm>
            <a:off x="11095086" y="11866494"/>
            <a:ext cx="5516302" cy="4627518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927A2266-A837-EB50-520B-F6A4C6DD8B00}"/>
              </a:ext>
            </a:extLst>
          </p:cNvPr>
          <p:cNvSpPr/>
          <p:nvPr/>
        </p:nvSpPr>
        <p:spPr>
          <a:xfrm>
            <a:off x="20375764" y="-3484590"/>
            <a:ext cx="4859697" cy="4791718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5" name="Picture 6" descr="Không có mô tả.">
            <a:extLst>
              <a:ext uri="{FF2B5EF4-FFF2-40B4-BE49-F238E27FC236}">
                <a16:creationId xmlns:a16="http://schemas.microsoft.com/office/drawing/2014/main" id="{5F642B39-5E2A-7640-96D1-8531AEA18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76115" y="1358512"/>
            <a:ext cx="6663887" cy="4410666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E914D00-C1E2-CF4E-111B-E94ECB1985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373263" y="4545566"/>
            <a:ext cx="8534400" cy="2409825"/>
          </a:xfrm>
          <a:prstGeom prst="roundRect">
            <a:avLst/>
          </a:prstGeom>
        </p:spPr>
      </p:pic>
      <p:pic>
        <p:nvPicPr>
          <p:cNvPr id="3" name="Picture 20" descr="A cartoon face with a surprised expression&#10;&#10;Description automatically generated">
            <a:extLst>
              <a:ext uri="{FF2B5EF4-FFF2-40B4-BE49-F238E27FC236}">
                <a16:creationId xmlns:a16="http://schemas.microsoft.com/office/drawing/2014/main" id="{35789E87-AEBA-7F9C-B671-F4AE195A50F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18651" y="5278270"/>
            <a:ext cx="1685925" cy="1133475"/>
          </a:xfrm>
          <a:prstGeom prst="rect">
            <a:avLst/>
          </a:prstGeom>
        </p:spPr>
      </p:pic>
      <p:pic>
        <p:nvPicPr>
          <p:cNvPr id="4" name="Picture 21" descr="A yellow face with blue eyes and a green background&#10;&#10;Description automatically generated">
            <a:extLst>
              <a:ext uri="{FF2B5EF4-FFF2-40B4-BE49-F238E27FC236}">
                <a16:creationId xmlns:a16="http://schemas.microsoft.com/office/drawing/2014/main" id="{FA9A0E40-F88B-F174-F45F-B173F15E93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2335187" y="3563845"/>
            <a:ext cx="1666875" cy="1038225"/>
          </a:xfrm>
          <a:prstGeom prst="rect">
            <a:avLst/>
          </a:prstGeom>
        </p:spPr>
      </p:pic>
      <p:pic>
        <p:nvPicPr>
          <p:cNvPr id="17" name="Picture 22" descr="A yellow face with pink hearts over eyes&#10;&#10;Description automatically generated">
            <a:extLst>
              <a:ext uri="{FF2B5EF4-FFF2-40B4-BE49-F238E27FC236}">
                <a16:creationId xmlns:a16="http://schemas.microsoft.com/office/drawing/2014/main" id="{C51332C1-1104-DE82-6AE9-1524B6139F0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2611112" y="6571592"/>
            <a:ext cx="1697864" cy="1372672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9458E0DD-124E-E6F9-1D1C-C9CD0D0005E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304634" y="8239740"/>
            <a:ext cx="1697864" cy="13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0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6DDDB3-3107-03F6-E371-3088F2F70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3">
            <a:extLst>
              <a:ext uri="{FF2B5EF4-FFF2-40B4-BE49-F238E27FC236}">
                <a16:creationId xmlns:a16="http://schemas.microsoft.com/office/drawing/2014/main" id="{C99C8080-A9F3-1BD9-BB04-38EB0732AAE8}"/>
              </a:ext>
            </a:extLst>
          </p:cNvPr>
          <p:cNvSpPr/>
          <p:nvPr/>
        </p:nvSpPr>
        <p:spPr>
          <a:xfrm>
            <a:off x="379141" y="468351"/>
            <a:ext cx="17328996" cy="9456233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816E5580-FB7C-8A77-7A95-09D3EC76A966}"/>
              </a:ext>
            </a:extLst>
          </p:cNvPr>
          <p:cNvSpPr txBox="1"/>
          <p:nvPr/>
        </p:nvSpPr>
        <p:spPr>
          <a:xfrm>
            <a:off x="11113298" y="2772896"/>
            <a:ext cx="8556030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  <a:defRPr/>
            </a:pPr>
            <a:r>
              <a:rPr lang="en-US" sz="10900">
                <a:solidFill>
                  <a:schemeClr val="bg1"/>
                </a:solidFill>
                <a:latin typeface="Computer Says No"/>
                <a:cs typeface="Computer Says No"/>
              </a:rPr>
              <a:t>Game.js</a:t>
            </a: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1B50400-B21F-EBA4-EB9E-4B7D0B52E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63" y="995150"/>
            <a:ext cx="5048250" cy="4552950"/>
          </a:xfrm>
          <a:prstGeom prst="roundRect">
            <a:avLst/>
          </a:prstGeom>
        </p:spPr>
      </p:pic>
      <p:pic>
        <p:nvPicPr>
          <p:cNvPr id="5" name="Picture 4" descr="A computer screen shot of a number of numbers&#10;&#10;Description automatically generated">
            <a:extLst>
              <a:ext uri="{FF2B5EF4-FFF2-40B4-BE49-F238E27FC236}">
                <a16:creationId xmlns:a16="http://schemas.microsoft.com/office/drawing/2014/main" id="{27DDAD74-D27B-D4EA-11F8-A80917A02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75" y="6732333"/>
            <a:ext cx="11404857" cy="2895600"/>
          </a:xfrm>
          <a:prstGeom prst="round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9DEF765-2ABE-F976-6C6B-C2F7121BD9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939" y="2919977"/>
            <a:ext cx="6342310" cy="3584486"/>
          </a:xfrm>
          <a:prstGeom prst="roundRect">
            <a:avLst/>
          </a:pr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60F0F7A-8ED6-8D43-5E61-991A780982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939" y="527595"/>
            <a:ext cx="6457950" cy="2305050"/>
          </a:xfrm>
          <a:prstGeom prst="roundRect">
            <a:avLst/>
          </a:prstGeom>
        </p:spPr>
      </p:pic>
      <p:sp>
        <p:nvSpPr>
          <p:cNvPr id="9" name="Freeform 4">
            <a:extLst>
              <a:ext uri="{FF2B5EF4-FFF2-40B4-BE49-F238E27FC236}">
                <a16:creationId xmlns:a16="http://schemas.microsoft.com/office/drawing/2014/main" id="{5ACF06ED-77B2-6EBB-B349-69A3B50435F9}"/>
              </a:ext>
            </a:extLst>
          </p:cNvPr>
          <p:cNvSpPr/>
          <p:nvPr/>
        </p:nvSpPr>
        <p:spPr>
          <a:xfrm>
            <a:off x="-976108" y="10778978"/>
            <a:ext cx="4300230" cy="3489577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BF60CB21-81A1-4F74-13F2-4CAAA57FC2FC}"/>
              </a:ext>
            </a:extLst>
          </p:cNvPr>
          <p:cNvSpPr/>
          <p:nvPr/>
        </p:nvSpPr>
        <p:spPr>
          <a:xfrm>
            <a:off x="14507195" y="-1951343"/>
            <a:ext cx="5516302" cy="4627518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2F62799-2D7D-FDF0-F6C7-765B7008ADDA}"/>
              </a:ext>
            </a:extLst>
          </p:cNvPr>
          <p:cNvSpPr/>
          <p:nvPr/>
        </p:nvSpPr>
        <p:spPr>
          <a:xfrm>
            <a:off x="15163800" y="7552560"/>
            <a:ext cx="4859697" cy="4791718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27A9EA3B-C7AC-00E5-C14C-F28EFE1F648F}"/>
              </a:ext>
            </a:extLst>
          </p:cNvPr>
          <p:cNvSpPr txBox="1"/>
          <p:nvPr/>
        </p:nvSpPr>
        <p:spPr>
          <a:xfrm>
            <a:off x="1019980" y="12261896"/>
            <a:ext cx="855603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  <a:defRPr/>
            </a:pPr>
            <a:r>
              <a:rPr lang="en-US" sz="10900">
                <a:solidFill>
                  <a:schemeClr val="bg1"/>
                </a:solidFill>
                <a:latin typeface="Computer Says No"/>
                <a:cs typeface="Computer Says No"/>
              </a:rPr>
              <a:t>Renderer.js</a:t>
            </a:r>
          </a:p>
        </p:txBody>
      </p:sp>
      <p:pic>
        <p:nvPicPr>
          <p:cNvPr id="15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23B0C85-1C81-C6EE-0AF9-7EF0059638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440018" y="995150"/>
            <a:ext cx="9172575" cy="8172450"/>
          </a:xfrm>
          <a:prstGeom prst="roundRect">
            <a:avLst/>
          </a:prstGeom>
        </p:spPr>
      </p:pic>
      <p:pic>
        <p:nvPicPr>
          <p:cNvPr id="16" name="Picture 11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F85B32D2-DC03-85A9-527C-221F38076A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335849" y="19507371"/>
            <a:ext cx="7048500" cy="5257800"/>
          </a:xfrm>
          <a:prstGeom prst="roundRect">
            <a:avLst/>
          </a:prstGeom>
        </p:spPr>
      </p:pic>
      <p:pic>
        <p:nvPicPr>
          <p:cNvPr id="19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07ABA05-A42C-62C8-DBC2-CD60766DA5A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4351392" y="7552560"/>
            <a:ext cx="7664021" cy="8258432"/>
          </a:xfrm>
          <a:prstGeom prst="roundRect">
            <a:avLst/>
          </a:prstGeom>
        </p:spPr>
      </p:pic>
      <p:pic>
        <p:nvPicPr>
          <p:cNvPr id="20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C01753E-28FC-2AD7-8980-DD2D274648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67853" y="-3052892"/>
            <a:ext cx="5294355" cy="6105784"/>
          </a:xfrm>
          <a:prstGeom prst="roundRect">
            <a:avLst/>
          </a:prstGeom>
        </p:spPr>
      </p:pic>
      <p:pic>
        <p:nvPicPr>
          <p:cNvPr id="21" name="Picture 20" descr="A cartoon face with a surprised expression&#10;&#10;Description automatically generated">
            <a:extLst>
              <a:ext uri="{FF2B5EF4-FFF2-40B4-BE49-F238E27FC236}">
                <a16:creationId xmlns:a16="http://schemas.microsoft.com/office/drawing/2014/main" id="{FFC616F0-E8E4-7BCD-9DEF-AF13CFC786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98994" y="5220707"/>
            <a:ext cx="1685925" cy="1133475"/>
          </a:xfrm>
          <a:prstGeom prst="rect">
            <a:avLst/>
          </a:prstGeom>
        </p:spPr>
      </p:pic>
      <p:pic>
        <p:nvPicPr>
          <p:cNvPr id="22" name="Picture 21" descr="A yellow face with blue eyes and a green background&#10;&#10;Description automatically generated">
            <a:extLst>
              <a:ext uri="{FF2B5EF4-FFF2-40B4-BE49-F238E27FC236}">
                <a16:creationId xmlns:a16="http://schemas.microsoft.com/office/drawing/2014/main" id="{BAB626D2-CDC7-D348-7A31-077D2343D6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92422" y="4044839"/>
            <a:ext cx="1666875" cy="1038225"/>
          </a:xfrm>
          <a:prstGeom prst="rect">
            <a:avLst/>
          </a:prstGeom>
        </p:spPr>
      </p:pic>
      <p:pic>
        <p:nvPicPr>
          <p:cNvPr id="23" name="Picture 22" descr="A yellow face with pink hearts over eyes&#10;&#10;Description automatically generated">
            <a:extLst>
              <a:ext uri="{FF2B5EF4-FFF2-40B4-BE49-F238E27FC236}">
                <a16:creationId xmlns:a16="http://schemas.microsoft.com/office/drawing/2014/main" id="{500B7249-9640-5B30-1104-B4077ED2C0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84976" y="6509735"/>
            <a:ext cx="1697864" cy="13726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417163-0428-99C3-2734-43A9122159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484977" y="8182177"/>
            <a:ext cx="1697864" cy="1360196"/>
          </a:xfrm>
          <a:prstGeom prst="rect">
            <a:avLst/>
          </a:prstGeom>
        </p:spPr>
      </p:pic>
      <p:pic>
        <p:nvPicPr>
          <p:cNvPr id="3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B608C233-C7C1-6706-1B1E-112F97B6D1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84382" y="11871145"/>
            <a:ext cx="3452879" cy="33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11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AB3F3C-2E6E-5867-A863-B05B60420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2B6EA030-D0A6-C900-AA72-0D44807C2C4E}"/>
              </a:ext>
            </a:extLst>
          </p:cNvPr>
          <p:cNvSpPr/>
          <p:nvPr/>
        </p:nvSpPr>
        <p:spPr>
          <a:xfrm>
            <a:off x="379141" y="468351"/>
            <a:ext cx="17328996" cy="9456233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E881DF8-AEF4-F437-2538-ACE8190D3574}"/>
              </a:ext>
            </a:extLst>
          </p:cNvPr>
          <p:cNvSpPr txBox="1"/>
          <p:nvPr/>
        </p:nvSpPr>
        <p:spPr>
          <a:xfrm>
            <a:off x="-235711" y="4408394"/>
            <a:ext cx="855603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  <a:defRPr/>
            </a:pPr>
            <a:r>
              <a:rPr lang="en-US" sz="10900">
                <a:solidFill>
                  <a:schemeClr val="bg1"/>
                </a:solidFill>
                <a:latin typeface="Computer Says No"/>
                <a:cs typeface="Computer Says No"/>
              </a:rPr>
              <a:t>Renderer.js</a:t>
            </a: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ABE9A2-10E8-FDFF-90A5-987CD75D1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466" y="828718"/>
            <a:ext cx="9172575" cy="8172450"/>
          </a:xfrm>
          <a:prstGeom prst="round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60BA7387-CAC4-082E-AF4B-FAE9B0968B02}"/>
              </a:ext>
            </a:extLst>
          </p:cNvPr>
          <p:cNvSpPr/>
          <p:nvPr/>
        </p:nvSpPr>
        <p:spPr>
          <a:xfrm>
            <a:off x="-2297152" y="-2568090"/>
            <a:ext cx="6951333" cy="5861012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4D02E119-AA49-37D9-7FC3-4FAA2C22AF43}"/>
              </a:ext>
            </a:extLst>
          </p:cNvPr>
          <p:cNvSpPr txBox="1"/>
          <p:nvPr/>
        </p:nvSpPr>
        <p:spPr>
          <a:xfrm>
            <a:off x="1578512" y="18577452"/>
            <a:ext cx="10713241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  <a:defRPr/>
            </a:pPr>
            <a:r>
              <a:rPr lang="en-US" sz="10900">
                <a:solidFill>
                  <a:schemeClr val="bg1"/>
                </a:solidFill>
                <a:latin typeface="Computer Says No"/>
                <a:cs typeface="Computer Says No"/>
              </a:rPr>
              <a:t>Other Classes</a:t>
            </a:r>
            <a:endParaRPr lang="en-US" sz="10900">
              <a:solidFill>
                <a:schemeClr val="bg1"/>
              </a:solidFill>
              <a:latin typeface="Computer Says No"/>
            </a:endParaRPr>
          </a:p>
        </p:txBody>
      </p:sp>
      <p:pic>
        <p:nvPicPr>
          <p:cNvPr id="8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F2BE684-08CA-798F-4EA9-CAE8E82E1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27980" y="9001168"/>
            <a:ext cx="8050305" cy="7350498"/>
          </a:xfrm>
          <a:prstGeom prst="roundRect">
            <a:avLst/>
          </a:prstGeom>
        </p:spPr>
      </p:pic>
      <p:pic>
        <p:nvPicPr>
          <p:cNvPr id="9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88AA2CF-F4ED-9417-956A-0C3A27C20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564372" y="3794988"/>
            <a:ext cx="7547161" cy="7344335"/>
          </a:xfrm>
          <a:prstGeom prst="roundRect">
            <a:avLst/>
          </a:prstGeom>
        </p:spPr>
      </p:pic>
      <p:pic>
        <p:nvPicPr>
          <p:cNvPr id="10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A767A52-978C-FA94-BAA6-6A9C1ABEEA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207834" y="11283965"/>
            <a:ext cx="6834084" cy="1590675"/>
          </a:xfrm>
          <a:prstGeom prst="roundRect">
            <a:avLst/>
          </a:prstGeom>
        </p:spPr>
      </p:pic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F6457C6B-E1C3-3F05-8335-376337AD7E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0877" y="5794554"/>
            <a:ext cx="3452879" cy="3350385"/>
          </a:xfrm>
          <a:prstGeom prst="rect">
            <a:avLst/>
          </a:prstGeom>
        </p:spPr>
      </p:pic>
      <p:pic>
        <p:nvPicPr>
          <p:cNvPr id="3" name="Picture 20" descr="A cartoon face with a surprised expression&#10;&#10;Description automatically generated">
            <a:extLst>
              <a:ext uri="{FF2B5EF4-FFF2-40B4-BE49-F238E27FC236}">
                <a16:creationId xmlns:a16="http://schemas.microsoft.com/office/drawing/2014/main" id="{74D0A6EC-46EA-EBA8-CADA-10F4BE65F7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17738" y="13897087"/>
            <a:ext cx="1685925" cy="1133475"/>
          </a:xfrm>
          <a:prstGeom prst="rect">
            <a:avLst/>
          </a:prstGeom>
        </p:spPr>
      </p:pic>
      <p:pic>
        <p:nvPicPr>
          <p:cNvPr id="5" name="Picture 21" descr="A yellow face with blue eyes and a green background&#10;&#10;Description automatically generated">
            <a:extLst>
              <a:ext uri="{FF2B5EF4-FFF2-40B4-BE49-F238E27FC236}">
                <a16:creationId xmlns:a16="http://schemas.microsoft.com/office/drawing/2014/main" id="{3FA005F6-1513-F0F4-FE0B-8F5A700B20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11166" y="12721219"/>
            <a:ext cx="1666875" cy="1038225"/>
          </a:xfrm>
          <a:prstGeom prst="rect">
            <a:avLst/>
          </a:prstGeom>
        </p:spPr>
      </p:pic>
      <p:pic>
        <p:nvPicPr>
          <p:cNvPr id="12" name="Picture 22" descr="A yellow face with pink hearts over eyes&#10;&#10;Description automatically generated">
            <a:extLst>
              <a:ext uri="{FF2B5EF4-FFF2-40B4-BE49-F238E27FC236}">
                <a16:creationId xmlns:a16="http://schemas.microsoft.com/office/drawing/2014/main" id="{D8BA2C5D-DD5C-7A14-9E17-EB582BF847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03720" y="15186115"/>
            <a:ext cx="1697864" cy="1372672"/>
          </a:xfrm>
          <a:prstGeom prst="rect">
            <a:avLst/>
          </a:prstGeom>
        </p:spPr>
      </p:pic>
      <p:pic>
        <p:nvPicPr>
          <p:cNvPr id="13" name="Picture 23">
            <a:extLst>
              <a:ext uri="{FF2B5EF4-FFF2-40B4-BE49-F238E27FC236}">
                <a16:creationId xmlns:a16="http://schemas.microsoft.com/office/drawing/2014/main" id="{A2890D8F-0C20-9902-C2A3-30EB37E454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03721" y="16858557"/>
            <a:ext cx="1697864" cy="136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DE63A-606A-0638-4698-AA12457FB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3">
            <a:extLst>
              <a:ext uri="{FF2B5EF4-FFF2-40B4-BE49-F238E27FC236}">
                <a16:creationId xmlns:a16="http://schemas.microsoft.com/office/drawing/2014/main" id="{A380EF5C-35C3-2132-D5CB-DD916B444730}"/>
              </a:ext>
            </a:extLst>
          </p:cNvPr>
          <p:cNvSpPr/>
          <p:nvPr/>
        </p:nvSpPr>
        <p:spPr>
          <a:xfrm>
            <a:off x="379141" y="468351"/>
            <a:ext cx="17328996" cy="9456233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B304899-4AEE-AC7C-2E63-DF839C7D14B4}"/>
              </a:ext>
            </a:extLst>
          </p:cNvPr>
          <p:cNvSpPr txBox="1"/>
          <p:nvPr/>
        </p:nvSpPr>
        <p:spPr>
          <a:xfrm>
            <a:off x="-268715" y="820793"/>
            <a:ext cx="10713241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  <a:defRPr/>
            </a:pPr>
            <a:r>
              <a:rPr lang="en-US" sz="10900">
                <a:solidFill>
                  <a:schemeClr val="bg1"/>
                </a:solidFill>
                <a:latin typeface="Computer Says No"/>
                <a:cs typeface="Computer Says No"/>
              </a:rPr>
              <a:t>Other Classes</a:t>
            </a:r>
            <a:endParaRPr lang="en-US" sz="10900">
              <a:solidFill>
                <a:schemeClr val="bg1"/>
              </a:solidFill>
              <a:latin typeface="Computer Says No"/>
            </a:endParaRPr>
          </a:p>
        </p:txBody>
      </p:sp>
      <p:pic>
        <p:nvPicPr>
          <p:cNvPr id="2" name="Picture 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11749A1-1CED-8CBF-4379-B29647C06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022" y="2115709"/>
            <a:ext cx="8050305" cy="7350498"/>
          </a:xfrm>
          <a:prstGeom prst="roundRect">
            <a:avLst/>
          </a:prstGeom>
        </p:spPr>
      </p:pic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91E29B8-F100-2977-167A-54A5D2892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6670" y="700289"/>
            <a:ext cx="7547161" cy="7344335"/>
          </a:xfrm>
          <a:prstGeom prst="round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2EFC2C-05A6-48AE-86B9-F9DF48549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208" y="8189266"/>
            <a:ext cx="6834084" cy="1590675"/>
          </a:xfrm>
          <a:prstGeom prst="roundRect">
            <a:avLst/>
          </a:prstGeom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BD1BA9F1-75C1-4736-9E57-62BB255021E4}"/>
              </a:ext>
            </a:extLst>
          </p:cNvPr>
          <p:cNvSpPr txBox="1"/>
          <p:nvPr/>
        </p:nvSpPr>
        <p:spPr>
          <a:xfrm>
            <a:off x="24138666" y="5700062"/>
            <a:ext cx="855603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  <a:defRPr/>
            </a:pPr>
            <a:r>
              <a:rPr lang="en-US" sz="10900">
                <a:solidFill>
                  <a:schemeClr val="bg1"/>
                </a:solidFill>
                <a:latin typeface="Computer Says No"/>
                <a:cs typeface="Computer Says No"/>
              </a:rPr>
              <a:t>New features</a:t>
            </a:r>
          </a:p>
        </p:txBody>
      </p:sp>
      <p:pic>
        <p:nvPicPr>
          <p:cNvPr id="8" name="Picture 3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1B64B208-8F3E-A315-573E-BF882ACB3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6139" y="-13922986"/>
            <a:ext cx="9553575" cy="4895850"/>
          </a:xfrm>
          <a:prstGeom prst="roundRect">
            <a:avLst/>
          </a:prstGeom>
        </p:spPr>
      </p:pic>
      <p:pic>
        <p:nvPicPr>
          <p:cNvPr id="9" name="Picture 4" descr="A computer code with text and symbols&#10;&#10;Description automatically generated">
            <a:extLst>
              <a:ext uri="{FF2B5EF4-FFF2-40B4-BE49-F238E27FC236}">
                <a16:creationId xmlns:a16="http://schemas.microsoft.com/office/drawing/2014/main" id="{487C9481-A9A1-D79A-2EE5-C0224BEAA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424752" y="18170910"/>
            <a:ext cx="11396547" cy="4276725"/>
          </a:xfrm>
          <a:prstGeom prst="round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8D63A7E1-F289-2790-24DA-EB9C4AA87217}"/>
              </a:ext>
            </a:extLst>
          </p:cNvPr>
          <p:cNvSpPr txBox="1"/>
          <p:nvPr/>
        </p:nvSpPr>
        <p:spPr>
          <a:xfrm>
            <a:off x="-16260344" y="5143500"/>
            <a:ext cx="564094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0" indent="-1143000">
              <a:buFont typeface="Calibri"/>
              <a:buChar char="-"/>
            </a:pPr>
            <a:r>
              <a:rPr lang="en-US" sz="6600">
                <a:solidFill>
                  <a:srgbClr val="FFFFFF"/>
                </a:solidFill>
                <a:latin typeface="Computer Says No"/>
                <a:cs typeface="Computer Says No"/>
              </a:rPr>
              <a:t>sneak peek</a:t>
            </a:r>
            <a:endParaRPr lang="en-US" sz="6600">
              <a:cs typeface="Calibri"/>
            </a:endParaRPr>
          </a:p>
          <a:p>
            <a:pPr marL="1143000" indent="-1143000">
              <a:buFont typeface="Calibri"/>
              <a:buChar char="-"/>
            </a:pPr>
            <a:r>
              <a:rPr lang="en-US" sz="6600">
                <a:solidFill>
                  <a:srgbClr val="FFFFFF"/>
                </a:solidFill>
                <a:latin typeface="Computer Says No"/>
                <a:cs typeface="Computer Says No"/>
              </a:rPr>
              <a:t>Safe cell</a:t>
            </a:r>
          </a:p>
          <a:p>
            <a:pPr marL="1143000" indent="-1143000">
              <a:buFont typeface="Calibri"/>
              <a:buChar char="-"/>
            </a:pPr>
            <a:r>
              <a:rPr lang="en-US" sz="6600">
                <a:solidFill>
                  <a:srgbClr val="FFFFFF"/>
                </a:solidFill>
                <a:latin typeface="Computer Says No"/>
                <a:cs typeface="Computer Says No"/>
              </a:rPr>
              <a:t>Undo button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A5BF84E3-F7E9-59A5-673A-C8ADFAFE38F7}"/>
              </a:ext>
            </a:extLst>
          </p:cNvPr>
          <p:cNvSpPr txBox="1"/>
          <p:nvPr/>
        </p:nvSpPr>
        <p:spPr>
          <a:xfrm>
            <a:off x="-14607418" y="2303419"/>
            <a:ext cx="855603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  <a:defRPr/>
            </a:pPr>
            <a:r>
              <a:rPr lang="en-US" sz="10900">
                <a:solidFill>
                  <a:schemeClr val="bg1"/>
                </a:solidFill>
                <a:latin typeface="Computer Says No"/>
                <a:cs typeface="Computer Says No"/>
              </a:rPr>
              <a:t>Renderer.js</a:t>
            </a:r>
          </a:p>
        </p:txBody>
      </p:sp>
      <p:pic>
        <p:nvPicPr>
          <p:cNvPr id="1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76EF0ED-22B5-0EB5-A9DF-8D6CECF2CF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288000" y="14275185"/>
            <a:ext cx="9172575" cy="8172450"/>
          </a:xfrm>
          <a:prstGeom prst="round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DA3BA185-A0C5-232E-9796-3FE66E374A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0896" y="12401928"/>
            <a:ext cx="3530555" cy="1045335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955C916A-F8CD-7DD4-6E28-A7B3234CFE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331696" y="2303419"/>
            <a:ext cx="2462816" cy="1024943"/>
          </a:xfrm>
          <a:prstGeom prst="rect">
            <a:avLst/>
          </a:prstGeom>
        </p:spPr>
      </p:pic>
      <p:pic>
        <p:nvPicPr>
          <p:cNvPr id="16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7CE5C723-B269-0513-C78B-C65B777102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62055" y="-564792"/>
            <a:ext cx="3241719" cy="1265081"/>
          </a:xfrm>
          <a:prstGeom prst="rect">
            <a:avLst/>
          </a:prstGeom>
        </p:spPr>
      </p:pic>
      <p:pic>
        <p:nvPicPr>
          <p:cNvPr id="3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64D9AF56-00DE-F4D1-379A-0A8B694B54F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2318" y="-5389940"/>
            <a:ext cx="3452879" cy="33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6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0BD89E-60B4-C809-C3FD-63606470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2ECC9553-5223-0FAE-6F94-96B9A0579BA8}"/>
              </a:ext>
            </a:extLst>
          </p:cNvPr>
          <p:cNvSpPr/>
          <p:nvPr/>
        </p:nvSpPr>
        <p:spPr>
          <a:xfrm>
            <a:off x="200722" y="178420"/>
            <a:ext cx="17708137" cy="9946887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72DBA9D3-CD62-4557-2B66-0A2D55954D05}"/>
              </a:ext>
            </a:extLst>
          </p:cNvPr>
          <p:cNvSpPr txBox="1"/>
          <p:nvPr/>
        </p:nvSpPr>
        <p:spPr>
          <a:xfrm>
            <a:off x="-932649" y="2189026"/>
            <a:ext cx="855603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80"/>
              </a:lnSpc>
              <a:spcBef>
                <a:spcPct val="0"/>
              </a:spcBef>
              <a:defRPr/>
            </a:pPr>
            <a:r>
              <a:rPr lang="en-US" sz="10900">
                <a:solidFill>
                  <a:schemeClr val="bg1"/>
                </a:solidFill>
                <a:latin typeface="Computer Says No"/>
                <a:cs typeface="Computer Says No"/>
              </a:rPr>
              <a:t>New features</a:t>
            </a:r>
          </a:p>
        </p:txBody>
      </p:sp>
      <p:pic>
        <p:nvPicPr>
          <p:cNvPr id="4" name="Picture 3" descr="A computer screen shot of code&#10;&#10;Description automatically generated">
            <a:extLst>
              <a:ext uri="{FF2B5EF4-FFF2-40B4-BE49-F238E27FC236}">
                <a16:creationId xmlns:a16="http://schemas.microsoft.com/office/drawing/2014/main" id="{0D09D949-697F-335A-EC89-C1AF846CC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41" y="4922799"/>
            <a:ext cx="9553575" cy="4895850"/>
          </a:xfrm>
          <a:prstGeom prst="roundRect">
            <a:avLst/>
          </a:prstGeom>
        </p:spPr>
      </p:pic>
      <p:pic>
        <p:nvPicPr>
          <p:cNvPr id="5" name="Picture 4" descr="A computer code with text and symbols&#10;&#10;Description automatically generated">
            <a:extLst>
              <a:ext uri="{FF2B5EF4-FFF2-40B4-BE49-F238E27FC236}">
                <a16:creationId xmlns:a16="http://schemas.microsoft.com/office/drawing/2014/main" id="{56F226F8-CD94-030D-E5FC-729021C3A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590" y="362416"/>
            <a:ext cx="11396547" cy="4276725"/>
          </a:xfrm>
          <a:prstGeom prst="round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132058-B110-D39C-5BA0-B42407E08072}"/>
              </a:ext>
            </a:extLst>
          </p:cNvPr>
          <p:cNvSpPr txBox="1"/>
          <p:nvPr/>
        </p:nvSpPr>
        <p:spPr>
          <a:xfrm>
            <a:off x="11638658" y="5801064"/>
            <a:ext cx="564094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143000" indent="-1143000">
              <a:buFont typeface="Calibri"/>
              <a:buChar char="-"/>
            </a:pPr>
            <a:r>
              <a:rPr lang="en-US" sz="6600">
                <a:solidFill>
                  <a:srgbClr val="FFFFFF"/>
                </a:solidFill>
                <a:latin typeface="Computer Says No"/>
                <a:cs typeface="Computer Says No"/>
              </a:rPr>
              <a:t>sneak peek</a:t>
            </a:r>
            <a:endParaRPr lang="en-US" sz="6600">
              <a:cs typeface="Calibri"/>
            </a:endParaRPr>
          </a:p>
          <a:p>
            <a:pPr marL="1143000" indent="-1143000">
              <a:buFont typeface="Calibri"/>
              <a:buChar char="-"/>
            </a:pPr>
            <a:r>
              <a:rPr lang="en-US" sz="6600">
                <a:solidFill>
                  <a:srgbClr val="FFFFFF"/>
                </a:solidFill>
                <a:latin typeface="Computer Says No"/>
                <a:cs typeface="Computer Says No"/>
              </a:rPr>
              <a:t>Safe cell</a:t>
            </a:r>
          </a:p>
          <a:p>
            <a:pPr marL="1143000" indent="-1143000">
              <a:buFont typeface="Calibri"/>
              <a:buChar char="-"/>
            </a:pPr>
            <a:r>
              <a:rPr lang="en-US" sz="6600">
                <a:solidFill>
                  <a:srgbClr val="FFFFFF"/>
                </a:solidFill>
                <a:latin typeface="Computer Says No"/>
                <a:cs typeface="Computer Says No"/>
              </a:rPr>
              <a:t>Undo button</a:t>
            </a:r>
          </a:p>
        </p:txBody>
      </p:sp>
      <p:pic>
        <p:nvPicPr>
          <p:cNvPr id="8" name="Picture 1" descr="A computer screen with text&#10;&#10;Description automatically generated">
            <a:extLst>
              <a:ext uri="{FF2B5EF4-FFF2-40B4-BE49-F238E27FC236}">
                <a16:creationId xmlns:a16="http://schemas.microsoft.com/office/drawing/2014/main" id="{7323A9D5-E748-9730-CEE3-B746AD93F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975" y="14792842"/>
            <a:ext cx="9400504" cy="3515664"/>
          </a:xfrm>
          <a:prstGeom prst="round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115D00D2-7717-A9D8-EF9B-497E117F9ABD}"/>
              </a:ext>
            </a:extLst>
          </p:cNvPr>
          <p:cNvSpPr txBox="1"/>
          <p:nvPr/>
        </p:nvSpPr>
        <p:spPr>
          <a:xfrm>
            <a:off x="-4714048" y="-11171407"/>
            <a:ext cx="10408023" cy="176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900">
                <a:solidFill>
                  <a:srgbClr val="FFFFFF"/>
                </a:solidFill>
                <a:latin typeface="Computer Says No"/>
              </a:rPr>
              <a:t>Singleton Pattern</a:t>
            </a:r>
            <a:endParaRPr lang="en-US" sz="10900">
              <a:solidFill>
                <a:srgbClr val="FFFFFF"/>
              </a:solidFill>
              <a:latin typeface="Computer Says No"/>
              <a:cs typeface="Computer Says No"/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E90DF2ED-BB31-37A7-A13D-03A5C917712C}"/>
              </a:ext>
            </a:extLst>
          </p:cNvPr>
          <p:cNvSpPr/>
          <p:nvPr/>
        </p:nvSpPr>
        <p:spPr>
          <a:xfrm>
            <a:off x="-29464000" y="0"/>
            <a:ext cx="19097421" cy="18298482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53EB66D-554D-86E7-93BD-2A47ED02648F}"/>
              </a:ext>
            </a:extLst>
          </p:cNvPr>
          <p:cNvSpPr/>
          <p:nvPr/>
        </p:nvSpPr>
        <p:spPr>
          <a:xfrm>
            <a:off x="31602760" y="-15199390"/>
            <a:ext cx="24582039" cy="17388416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0074E5-A75C-4E71-0C1A-692AF9D0C0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60004" y="4620832"/>
            <a:ext cx="3530555" cy="1045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8117FF-1F32-74EF-6CD4-3BF6DF0A59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1514" y="3842197"/>
            <a:ext cx="2462816" cy="102494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A4EFFE74-55F0-0E17-5BF5-E2F9C50D17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04422" y="8865628"/>
            <a:ext cx="3241719" cy="126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27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9FE5A1-AB5B-E5D3-4A36-8281F3991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">
            <a:extLst>
              <a:ext uri="{FF2B5EF4-FFF2-40B4-BE49-F238E27FC236}">
                <a16:creationId xmlns:a16="http://schemas.microsoft.com/office/drawing/2014/main" id="{57EF6E22-3618-6089-3F60-F617206D1BAF}"/>
              </a:ext>
            </a:extLst>
          </p:cNvPr>
          <p:cNvSpPr/>
          <p:nvPr/>
        </p:nvSpPr>
        <p:spPr>
          <a:xfrm>
            <a:off x="1838512" y="1287337"/>
            <a:ext cx="14610976" cy="7712326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 descr="A computer screen with text&#10;&#10;Description automatically generated">
            <a:extLst>
              <a:ext uri="{FF2B5EF4-FFF2-40B4-BE49-F238E27FC236}">
                <a16:creationId xmlns:a16="http://schemas.microsoft.com/office/drawing/2014/main" id="{8A4D115B-3909-A0E2-F4FB-28A460D0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748" y="4027304"/>
            <a:ext cx="9400504" cy="3515664"/>
          </a:xfrm>
          <a:prstGeom prst="round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C8C95E-D04E-4993-4B37-8EAF9FA319BD}"/>
              </a:ext>
            </a:extLst>
          </p:cNvPr>
          <p:cNvSpPr txBox="1"/>
          <p:nvPr/>
        </p:nvSpPr>
        <p:spPr>
          <a:xfrm>
            <a:off x="4996016" y="1623200"/>
            <a:ext cx="10408023" cy="176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900">
                <a:solidFill>
                  <a:srgbClr val="FFFFFF"/>
                </a:solidFill>
                <a:latin typeface="Computer Says No"/>
              </a:rPr>
              <a:t>Singleton Pattern</a:t>
            </a:r>
            <a:endParaRPr lang="en-US" sz="10900">
              <a:solidFill>
                <a:srgbClr val="FFFFFF"/>
              </a:solidFill>
              <a:latin typeface="Computer Says No"/>
              <a:cs typeface="Computer Says No"/>
            </a:endParaRPr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5D1619F1-030E-3CE1-1C62-D8D41A8D16A5}"/>
              </a:ext>
            </a:extLst>
          </p:cNvPr>
          <p:cNvSpPr/>
          <p:nvPr/>
        </p:nvSpPr>
        <p:spPr>
          <a:xfrm>
            <a:off x="15404039" y="-1519584"/>
            <a:ext cx="5173846" cy="4013562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CF1D01C-E845-46DA-C4E4-43FDB1727296}"/>
              </a:ext>
            </a:extLst>
          </p:cNvPr>
          <p:cNvSpPr/>
          <p:nvPr/>
        </p:nvSpPr>
        <p:spPr>
          <a:xfrm>
            <a:off x="-1968775" y="7542968"/>
            <a:ext cx="5586614" cy="4656855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F8C59BD6-C1D5-27EA-24EA-E851352088E6}"/>
              </a:ext>
            </a:extLst>
          </p:cNvPr>
          <p:cNvSpPr/>
          <p:nvPr/>
        </p:nvSpPr>
        <p:spPr>
          <a:xfrm>
            <a:off x="-27676354" y="-618916"/>
            <a:ext cx="23102343" cy="24776309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029D616A-77EA-9814-ADE3-DCEC043E44F9}"/>
              </a:ext>
            </a:extLst>
          </p:cNvPr>
          <p:cNvSpPr/>
          <p:nvPr/>
        </p:nvSpPr>
        <p:spPr>
          <a:xfrm>
            <a:off x="-18227894" y="-16813536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D058247-4012-6316-57FD-8B8333D5DA02}"/>
              </a:ext>
            </a:extLst>
          </p:cNvPr>
          <p:cNvSpPr/>
          <p:nvPr/>
        </p:nvSpPr>
        <p:spPr>
          <a:xfrm rot="3091052">
            <a:off x="39261616" y="-23502981"/>
            <a:ext cx="26239106" cy="25613388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BAB86F4-1FB4-C561-A434-674002FCA30D}"/>
              </a:ext>
            </a:extLst>
          </p:cNvPr>
          <p:cNvSpPr txBox="1"/>
          <p:nvPr/>
        </p:nvSpPr>
        <p:spPr>
          <a:xfrm>
            <a:off x="4443748" y="16288194"/>
            <a:ext cx="7382884" cy="433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chemeClr val="bg1"/>
                </a:solidFill>
                <a:latin typeface="Computer Says No"/>
              </a:rPr>
              <a:t>GAME DEMO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EB9E92-9499-CC43-11A6-3195E302A1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0738" y="13345732"/>
            <a:ext cx="3530555" cy="1045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BAEB6F-F38C-81C1-6BDC-D138336916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79714" y="11806584"/>
            <a:ext cx="2462816" cy="1024943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6A33C1FA-ED26-815F-CFD6-704A51581D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7885" y="4928449"/>
            <a:ext cx="3241719" cy="126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5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1699791"/>
            <a:ext cx="8509101" cy="9311388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30357" y="-90215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3091052">
            <a:off x="-1684467" y="5508041"/>
            <a:ext cx="6638823" cy="5976180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14351" y="2766591"/>
            <a:ext cx="7382884" cy="433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chemeClr val="bg1"/>
                </a:solidFill>
                <a:latin typeface="Computer Says No"/>
              </a:rPr>
              <a:t>GAME DEMO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B80FEB93-0F15-7AD5-F40E-22CE4B256773}"/>
              </a:ext>
            </a:extLst>
          </p:cNvPr>
          <p:cNvSpPr txBox="1"/>
          <p:nvPr/>
        </p:nvSpPr>
        <p:spPr>
          <a:xfrm>
            <a:off x="-9229853" y="-7823333"/>
            <a:ext cx="8556030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8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44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puter Says No"/>
                <a:ea typeface="+mn-ea"/>
                <a:cs typeface="+mn-cs"/>
              </a:rPr>
              <a:t>THANK YOU </a:t>
            </a:r>
          </a:p>
          <a:p>
            <a:pPr marL="0" marR="0" lvl="0" indent="0" algn="ctr" defTabSz="914400" rtl="0" eaLnBrk="1" fontAlgn="auto" latinLnBrk="0" hangingPunct="1">
              <a:lnSpc>
                <a:spcPts val="78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44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puter Says No"/>
                <a:ea typeface="+mn-ea"/>
                <a:cs typeface="+mn-cs"/>
              </a:rPr>
              <a:t>FOR LISTENING ! </a:t>
            </a:r>
          </a:p>
        </p:txBody>
      </p:sp>
      <p:pic>
        <p:nvPicPr>
          <p:cNvPr id="10" name="Picture 1" descr="A computer screen with text&#10;&#10;Description automatically generated">
            <a:extLst>
              <a:ext uri="{FF2B5EF4-FFF2-40B4-BE49-F238E27FC236}">
                <a16:creationId xmlns:a16="http://schemas.microsoft.com/office/drawing/2014/main" id="{BA8A8FC6-0B67-C930-44B0-9A5FAD44F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351" y="23346369"/>
            <a:ext cx="9400504" cy="3515664"/>
          </a:xfrm>
          <a:prstGeom prst="round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8A123F4F-6459-4785-CBCD-0424C043B707}"/>
              </a:ext>
            </a:extLst>
          </p:cNvPr>
          <p:cNvSpPr txBox="1"/>
          <p:nvPr/>
        </p:nvSpPr>
        <p:spPr>
          <a:xfrm>
            <a:off x="2466619" y="20942265"/>
            <a:ext cx="10408023" cy="17697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900">
                <a:solidFill>
                  <a:srgbClr val="FFFFFF"/>
                </a:solidFill>
                <a:latin typeface="Computer Says No"/>
              </a:rPr>
              <a:t>Singleton Pattern</a:t>
            </a:r>
            <a:endParaRPr lang="en-US" sz="10900">
              <a:solidFill>
                <a:srgbClr val="FFFFFF"/>
              </a:solidFill>
              <a:latin typeface="Computer Says No"/>
              <a:cs typeface="Computer Says No"/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1BA4F713-C5F4-6660-D979-516C6711A62E}"/>
              </a:ext>
            </a:extLst>
          </p:cNvPr>
          <p:cNvSpPr/>
          <p:nvPr/>
        </p:nvSpPr>
        <p:spPr>
          <a:xfrm>
            <a:off x="28557939" y="-1607960"/>
            <a:ext cx="5173846" cy="4013562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F320A5F-CD16-9255-6EE9-4A4D53BF3DA0}"/>
              </a:ext>
            </a:extLst>
          </p:cNvPr>
          <p:cNvSpPr/>
          <p:nvPr/>
        </p:nvSpPr>
        <p:spPr>
          <a:xfrm>
            <a:off x="-13918889" y="6875735"/>
            <a:ext cx="5586614" cy="4656855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3F4362A-EEC2-BFAE-2B1E-F130256ABA45}"/>
              </a:ext>
            </a:extLst>
          </p:cNvPr>
          <p:cNvSpPr/>
          <p:nvPr/>
        </p:nvSpPr>
        <p:spPr>
          <a:xfrm>
            <a:off x="-673823" y="-13803818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FC5E05B-96E7-116C-DFD6-C40472B967EB}"/>
              </a:ext>
            </a:extLst>
          </p:cNvPr>
          <p:cNvSpPr txBox="1"/>
          <p:nvPr/>
        </p:nvSpPr>
        <p:spPr>
          <a:xfrm>
            <a:off x="-13294949" y="22668411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chemeClr val="bg1"/>
                </a:solidFill>
                <a:latin typeface="Computer Says No"/>
              </a:rPr>
              <a:t>Q&amp;A TIME!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5B445FCD-C4F2-ED9F-29A5-8DBDFEFBAAC8}"/>
              </a:ext>
            </a:extLst>
          </p:cNvPr>
          <p:cNvSpPr/>
          <p:nvPr/>
        </p:nvSpPr>
        <p:spPr>
          <a:xfrm>
            <a:off x="10193866" y="20339745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3DEA8BE-7CAE-0A79-F3CC-41DD7796245E}"/>
              </a:ext>
            </a:extLst>
          </p:cNvPr>
          <p:cNvSpPr/>
          <p:nvPr/>
        </p:nvSpPr>
        <p:spPr>
          <a:xfrm>
            <a:off x="-673823" y="-11993741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58526E8C-8A75-82B4-87C6-1BAEE857DEF0}"/>
              </a:ext>
            </a:extLst>
          </p:cNvPr>
          <p:cNvSpPr/>
          <p:nvPr/>
        </p:nvSpPr>
        <p:spPr>
          <a:xfrm>
            <a:off x="15821381" y="15639924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296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chemeClr val="bg1"/>
                </a:solidFill>
                <a:latin typeface="Computer Says No"/>
              </a:rPr>
              <a:t>Q&amp;A TIME!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763D3DA-899C-3ECD-E584-2A6761574F1A}"/>
              </a:ext>
            </a:extLst>
          </p:cNvPr>
          <p:cNvSpPr/>
          <p:nvPr/>
        </p:nvSpPr>
        <p:spPr>
          <a:xfrm rot="2614443" flipH="1">
            <a:off x="-24201682" y="12953976"/>
            <a:ext cx="18327571" cy="21064333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B63E0125-D028-A999-866E-029A66F4FB46}"/>
              </a:ext>
            </a:extLst>
          </p:cNvPr>
          <p:cNvSpPr/>
          <p:nvPr/>
        </p:nvSpPr>
        <p:spPr>
          <a:xfrm rot="12938079">
            <a:off x="31395562" y="14748568"/>
            <a:ext cx="11028863" cy="15147515"/>
          </a:xfrm>
          <a:custGeom>
            <a:avLst/>
            <a:gdLst/>
            <a:ahLst/>
            <a:cxnLst/>
            <a:rect l="l" t="t" r="r" b="b"/>
            <a:pathLst>
              <a:path w="916038" h="2075301">
                <a:moveTo>
                  <a:pt x="0" y="0"/>
                </a:moveTo>
                <a:lnTo>
                  <a:pt x="916038" y="0"/>
                </a:lnTo>
                <a:lnTo>
                  <a:pt x="916038" y="2075301"/>
                </a:lnTo>
                <a:lnTo>
                  <a:pt x="0" y="20753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B8BEF7EC-26D7-97FF-83A3-69DC9F76B8E1}"/>
              </a:ext>
            </a:extLst>
          </p:cNvPr>
          <p:cNvSpPr/>
          <p:nvPr/>
        </p:nvSpPr>
        <p:spPr>
          <a:xfrm rot="9989804">
            <a:off x="29565600" y="-9907942"/>
            <a:ext cx="14688789" cy="11377549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2">
            <a:extLst>
              <a:ext uri="{FF2B5EF4-FFF2-40B4-BE49-F238E27FC236}">
                <a16:creationId xmlns:a16="http://schemas.microsoft.com/office/drawing/2014/main" id="{417DF70D-294E-7062-A784-5B9EF2750256}"/>
              </a:ext>
            </a:extLst>
          </p:cNvPr>
          <p:cNvSpPr/>
          <p:nvPr/>
        </p:nvSpPr>
        <p:spPr>
          <a:xfrm>
            <a:off x="41125148" y="-2572817"/>
            <a:ext cx="13738852" cy="14377131"/>
          </a:xfrm>
          <a:custGeom>
            <a:avLst/>
            <a:gdLst/>
            <a:ahLst/>
            <a:cxnLst/>
            <a:rect l="l" t="t" r="r" b="b"/>
            <a:pathLst>
              <a:path w="8509101" h="9311388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A15FC96B-2A6F-3F63-9C97-96B1782ECD88}"/>
              </a:ext>
            </a:extLst>
          </p:cNvPr>
          <p:cNvSpPr/>
          <p:nvPr/>
        </p:nvSpPr>
        <p:spPr>
          <a:xfrm>
            <a:off x="30150791" y="-109015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E6B284E6-608E-65F3-5CBB-D2F206679E42}"/>
              </a:ext>
            </a:extLst>
          </p:cNvPr>
          <p:cNvSpPr/>
          <p:nvPr/>
        </p:nvSpPr>
        <p:spPr>
          <a:xfrm rot="3091052">
            <a:off x="-36465522" y="-6078200"/>
            <a:ext cx="16308676" cy="10571736"/>
          </a:xfrm>
          <a:custGeom>
            <a:avLst/>
            <a:gdLst/>
            <a:ahLst/>
            <a:cxnLst/>
            <a:rect l="l" t="t" r="r" b="b"/>
            <a:pathLst>
              <a:path w="6638823" h="5976180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05475E42-E96C-155D-79BA-FC8A8038508C}"/>
              </a:ext>
            </a:extLst>
          </p:cNvPr>
          <p:cNvSpPr txBox="1"/>
          <p:nvPr/>
        </p:nvSpPr>
        <p:spPr>
          <a:xfrm>
            <a:off x="11480558" y="23486142"/>
            <a:ext cx="7382884" cy="4334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chemeClr val="bg1"/>
                </a:solidFill>
                <a:latin typeface="Computer Says No"/>
              </a:rPr>
              <a:t>GAME DEMO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CDDC5F54-76D6-3FCC-BE98-146CAA8FA866}"/>
              </a:ext>
            </a:extLst>
          </p:cNvPr>
          <p:cNvSpPr txBox="1"/>
          <p:nvPr/>
        </p:nvSpPr>
        <p:spPr>
          <a:xfrm>
            <a:off x="1808911" y="-9200788"/>
            <a:ext cx="8556030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8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44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puter Says No"/>
                <a:ea typeface="+mn-ea"/>
                <a:cs typeface="+mn-cs"/>
              </a:rPr>
              <a:t>THANK YOU </a:t>
            </a:r>
          </a:p>
          <a:p>
            <a:pPr marL="0" marR="0" lvl="0" indent="0" algn="ctr" defTabSz="914400" rtl="0" eaLnBrk="1" fontAlgn="auto" latinLnBrk="0" hangingPunct="1">
              <a:lnSpc>
                <a:spcPts val="78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44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puter Says No"/>
                <a:ea typeface="+mn-ea"/>
                <a:cs typeface="+mn-cs"/>
              </a:rPr>
              <a:t>FOR LISTENING ! </a:t>
            </a: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9A4A99A1-6F3A-868C-CB29-3A4E1F38CEB7}"/>
              </a:ext>
            </a:extLst>
          </p:cNvPr>
          <p:cNvSpPr/>
          <p:nvPr/>
        </p:nvSpPr>
        <p:spPr>
          <a:xfrm>
            <a:off x="22104314" y="-902887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D598B916-86DA-B91F-455F-AB638114AE96}"/>
              </a:ext>
            </a:extLst>
          </p:cNvPr>
          <p:cNvSpPr/>
          <p:nvPr/>
        </p:nvSpPr>
        <p:spPr>
          <a:xfrm>
            <a:off x="-7011269" y="25300629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6668A939-4988-23C1-4F8F-3F161D8441C5}"/>
              </a:ext>
            </a:extLst>
          </p:cNvPr>
          <p:cNvSpPr/>
          <p:nvPr/>
        </p:nvSpPr>
        <p:spPr>
          <a:xfrm>
            <a:off x="-1199742" y="21164372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A7E88486-4B1C-9EFB-DC74-0E63C658C736}"/>
              </a:ext>
            </a:extLst>
          </p:cNvPr>
          <p:cNvSpPr/>
          <p:nvPr/>
        </p:nvSpPr>
        <p:spPr>
          <a:xfrm>
            <a:off x="-6088544" y="-8266337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EC3AC47F-CCA0-979B-EA41-38297E741FE9}"/>
              </a:ext>
            </a:extLst>
          </p:cNvPr>
          <p:cNvSpPr txBox="1"/>
          <p:nvPr/>
        </p:nvSpPr>
        <p:spPr>
          <a:xfrm>
            <a:off x="22561969" y="12976048"/>
            <a:ext cx="10907192" cy="654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00">
                <a:solidFill>
                  <a:schemeClr val="bg1"/>
                </a:solidFill>
                <a:latin typeface="Computer Says No"/>
              </a:rPr>
              <a:t>Thank you for listening</a:t>
            </a:r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4FC6110C-0770-B325-16F0-C8AA9691E163}"/>
              </a:ext>
            </a:extLst>
          </p:cNvPr>
          <p:cNvSpPr/>
          <p:nvPr/>
        </p:nvSpPr>
        <p:spPr>
          <a:xfrm flipH="1">
            <a:off x="-19099172" y="767375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6230" y="0"/>
            <a:ext cx="1872903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186076" y="-3451329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939494" y="6871101"/>
            <a:ext cx="6926813" cy="49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600">
                <a:solidFill>
                  <a:schemeClr val="bg1"/>
                </a:solidFill>
                <a:latin typeface="Poppins Light"/>
              </a:rPr>
              <a:t>By Group “JQKA”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12826" y="4524175"/>
            <a:ext cx="10907192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00">
                <a:solidFill>
                  <a:schemeClr val="bg1"/>
                </a:solidFill>
                <a:latin typeface="Computer Says No"/>
              </a:rPr>
              <a:t>MINESWEEPER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50925" y="3372520"/>
            <a:ext cx="7103952" cy="70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9600">
                <a:solidFill>
                  <a:schemeClr val="bg1"/>
                </a:solidFill>
                <a:latin typeface="Computer Says No"/>
              </a:rPr>
              <a:t>DSA Project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1878150" y="663471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BF322EC-6E11-2D85-726E-B7E91766E3FE}"/>
              </a:ext>
            </a:extLst>
          </p:cNvPr>
          <p:cNvSpPr/>
          <p:nvPr/>
        </p:nvSpPr>
        <p:spPr>
          <a:xfrm>
            <a:off x="-10167363" y="4524175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83F1237-80FE-8378-44BC-C2F9CA7C603C}"/>
              </a:ext>
            </a:extLst>
          </p:cNvPr>
          <p:cNvSpPr/>
          <p:nvPr/>
        </p:nvSpPr>
        <p:spPr>
          <a:xfrm>
            <a:off x="2499934" y="-3977947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7599227D-C979-8F24-0CCD-6CE70DDA6D1A}"/>
              </a:ext>
            </a:extLst>
          </p:cNvPr>
          <p:cNvSpPr/>
          <p:nvPr/>
        </p:nvSpPr>
        <p:spPr>
          <a:xfrm>
            <a:off x="9394889" y="147603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6ED62671-5FA1-4063-B1F7-D9A718EE5F2E}"/>
              </a:ext>
            </a:extLst>
          </p:cNvPr>
          <p:cNvSpPr/>
          <p:nvPr/>
        </p:nvSpPr>
        <p:spPr>
          <a:xfrm>
            <a:off x="24228705" y="5252523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1EEFB995-304E-8FB8-DB75-3E382C3C960C}"/>
              </a:ext>
            </a:extLst>
          </p:cNvPr>
          <p:cNvSpPr txBox="1"/>
          <p:nvPr/>
        </p:nvSpPr>
        <p:spPr>
          <a:xfrm>
            <a:off x="23288308" y="7661260"/>
            <a:ext cx="3986729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PHẠM TRUNG DŨNG</a:t>
            </a:r>
            <a:br>
              <a:rPr lang="en-US" sz="2800">
                <a:solidFill>
                  <a:schemeClr val="bg1"/>
                </a:solidFill>
                <a:latin typeface="Poppins Light"/>
              </a:rPr>
            </a:br>
            <a:r>
              <a:rPr lang="en-US" sz="2800">
                <a:solidFill>
                  <a:schemeClr val="bg1"/>
                </a:solidFill>
                <a:latin typeface="Poppins Light"/>
              </a:rPr>
              <a:t>ITITIU21007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C5D395E-6021-2572-BF0E-0308744A8E1B}"/>
              </a:ext>
            </a:extLst>
          </p:cNvPr>
          <p:cNvSpPr txBox="1"/>
          <p:nvPr/>
        </p:nvSpPr>
        <p:spPr>
          <a:xfrm>
            <a:off x="8458188" y="17174295"/>
            <a:ext cx="3986729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NGUYỄN ĐỨC DUY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ITITIU21008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06220AC-EB61-B1EF-E4E0-A9CB1BB9208A}"/>
              </a:ext>
            </a:extLst>
          </p:cNvPr>
          <p:cNvSpPr txBox="1"/>
          <p:nvPr/>
        </p:nvSpPr>
        <p:spPr>
          <a:xfrm>
            <a:off x="1807465" y="-1483247"/>
            <a:ext cx="3498266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THÁI THÀNH PHÁT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ITITIU21274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B61A354-3B16-1543-5FA5-B2FCD24D53A9}"/>
              </a:ext>
            </a:extLst>
          </p:cNvPr>
          <p:cNvSpPr txBox="1"/>
          <p:nvPr/>
        </p:nvSpPr>
        <p:spPr>
          <a:xfrm>
            <a:off x="-10669987" y="6951709"/>
            <a:ext cx="3121512" cy="7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VÕ HOÀI BẢO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ITITIU21038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E64BEB0D-8C4F-08AB-0D52-B5A7C94BA5D4}"/>
              </a:ext>
            </a:extLst>
          </p:cNvPr>
          <p:cNvSpPr txBox="1"/>
          <p:nvPr/>
        </p:nvSpPr>
        <p:spPr>
          <a:xfrm>
            <a:off x="-9763617" y="5087114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01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040FC89-A765-E0AB-19CD-17BBD23734EC}"/>
              </a:ext>
            </a:extLst>
          </p:cNvPr>
          <p:cNvSpPr txBox="1"/>
          <p:nvPr/>
        </p:nvSpPr>
        <p:spPr>
          <a:xfrm>
            <a:off x="2979694" y="-3270249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02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7634FA38-9D01-CBAE-EA90-24D7C1366CB7}"/>
              </a:ext>
            </a:extLst>
          </p:cNvPr>
          <p:cNvSpPr txBox="1"/>
          <p:nvPr/>
        </p:nvSpPr>
        <p:spPr>
          <a:xfrm>
            <a:off x="9809704" y="15385580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03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4C80D1D-01C7-FF19-3FFD-3516BF1FFE0B}"/>
              </a:ext>
            </a:extLst>
          </p:cNvPr>
          <p:cNvSpPr txBox="1"/>
          <p:nvPr/>
        </p:nvSpPr>
        <p:spPr>
          <a:xfrm>
            <a:off x="24628754" y="5815462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76304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6230" y="0"/>
            <a:ext cx="1872903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186076" y="-3451329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35734" y="2096346"/>
            <a:ext cx="10907192" cy="654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00">
                <a:solidFill>
                  <a:schemeClr val="bg1"/>
                </a:solidFill>
                <a:latin typeface="Computer Says No"/>
              </a:rPr>
              <a:t>Thank you for listening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1878150" y="663471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5BF322EC-6E11-2D85-726E-B7E91766E3FE}"/>
              </a:ext>
            </a:extLst>
          </p:cNvPr>
          <p:cNvSpPr/>
          <p:nvPr/>
        </p:nvSpPr>
        <p:spPr>
          <a:xfrm>
            <a:off x="-10167363" y="4524175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D83F1237-80FE-8378-44BC-C2F9CA7C603C}"/>
              </a:ext>
            </a:extLst>
          </p:cNvPr>
          <p:cNvSpPr/>
          <p:nvPr/>
        </p:nvSpPr>
        <p:spPr>
          <a:xfrm>
            <a:off x="2499934" y="-3977947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7599227D-C979-8F24-0CCD-6CE70DDA6D1A}"/>
              </a:ext>
            </a:extLst>
          </p:cNvPr>
          <p:cNvSpPr/>
          <p:nvPr/>
        </p:nvSpPr>
        <p:spPr>
          <a:xfrm>
            <a:off x="9394889" y="147603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6ED62671-5FA1-4063-B1F7-D9A718EE5F2E}"/>
              </a:ext>
            </a:extLst>
          </p:cNvPr>
          <p:cNvSpPr/>
          <p:nvPr/>
        </p:nvSpPr>
        <p:spPr>
          <a:xfrm>
            <a:off x="24228705" y="5252523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1EEFB995-304E-8FB8-DB75-3E382C3C960C}"/>
              </a:ext>
            </a:extLst>
          </p:cNvPr>
          <p:cNvSpPr txBox="1"/>
          <p:nvPr/>
        </p:nvSpPr>
        <p:spPr>
          <a:xfrm>
            <a:off x="23288308" y="7661260"/>
            <a:ext cx="3986729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PHẠM TRUNG DŨNG</a:t>
            </a:r>
            <a:br>
              <a:rPr lang="en-US" sz="2800">
                <a:solidFill>
                  <a:schemeClr val="bg1"/>
                </a:solidFill>
                <a:latin typeface="Poppins Light"/>
              </a:rPr>
            </a:br>
            <a:r>
              <a:rPr lang="en-US" sz="2800">
                <a:solidFill>
                  <a:schemeClr val="bg1"/>
                </a:solidFill>
                <a:latin typeface="Poppins Light"/>
              </a:rPr>
              <a:t>ITITIU21007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AC5D395E-6021-2572-BF0E-0308744A8E1B}"/>
              </a:ext>
            </a:extLst>
          </p:cNvPr>
          <p:cNvSpPr txBox="1"/>
          <p:nvPr/>
        </p:nvSpPr>
        <p:spPr>
          <a:xfrm>
            <a:off x="8458188" y="17174295"/>
            <a:ext cx="3986729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NGUYỄN ĐỨC DUY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ITITIU21008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906220AC-EB61-B1EF-E4E0-A9CB1BB9208A}"/>
              </a:ext>
            </a:extLst>
          </p:cNvPr>
          <p:cNvSpPr txBox="1"/>
          <p:nvPr/>
        </p:nvSpPr>
        <p:spPr>
          <a:xfrm>
            <a:off x="1807465" y="-1483247"/>
            <a:ext cx="3498266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THÁI THÀNH PHÁT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ITITIU21274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B61A354-3B16-1543-5FA5-B2FCD24D53A9}"/>
              </a:ext>
            </a:extLst>
          </p:cNvPr>
          <p:cNvSpPr txBox="1"/>
          <p:nvPr/>
        </p:nvSpPr>
        <p:spPr>
          <a:xfrm>
            <a:off x="-10669987" y="6951709"/>
            <a:ext cx="3121512" cy="7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VÕ HOÀI BẢO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ITITIU21038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E64BEB0D-8C4F-08AB-0D52-B5A7C94BA5D4}"/>
              </a:ext>
            </a:extLst>
          </p:cNvPr>
          <p:cNvSpPr txBox="1"/>
          <p:nvPr/>
        </p:nvSpPr>
        <p:spPr>
          <a:xfrm>
            <a:off x="-9763617" y="5087114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01</a:t>
            </a:r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040FC89-A765-E0AB-19CD-17BBD23734EC}"/>
              </a:ext>
            </a:extLst>
          </p:cNvPr>
          <p:cNvSpPr txBox="1"/>
          <p:nvPr/>
        </p:nvSpPr>
        <p:spPr>
          <a:xfrm>
            <a:off x="2979694" y="-3270249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02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7634FA38-9D01-CBAE-EA90-24D7C1366CB7}"/>
              </a:ext>
            </a:extLst>
          </p:cNvPr>
          <p:cNvSpPr txBox="1"/>
          <p:nvPr/>
        </p:nvSpPr>
        <p:spPr>
          <a:xfrm>
            <a:off x="9809704" y="15385580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03</a:t>
            </a: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D4C80D1D-01C7-FF19-3FFD-3516BF1FFE0B}"/>
              </a:ext>
            </a:extLst>
          </p:cNvPr>
          <p:cNvSpPr txBox="1"/>
          <p:nvPr/>
        </p:nvSpPr>
        <p:spPr>
          <a:xfrm>
            <a:off x="24628754" y="5815462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04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431A9CE5-ED67-AA34-92E4-9D361A12AB7F}"/>
              </a:ext>
            </a:extLst>
          </p:cNvPr>
          <p:cNvSpPr/>
          <p:nvPr/>
        </p:nvSpPr>
        <p:spPr>
          <a:xfrm>
            <a:off x="-28142236" y="10423588"/>
            <a:ext cx="24593212" cy="2590118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F60B9F61-5687-83BA-3147-406FB91B8ED4}"/>
              </a:ext>
            </a:extLst>
          </p:cNvPr>
          <p:cNvSpPr/>
          <p:nvPr/>
        </p:nvSpPr>
        <p:spPr>
          <a:xfrm>
            <a:off x="24402635" y="-19199335"/>
            <a:ext cx="26942100" cy="2650053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367BBC79-4B08-EB8E-AF39-6A70A4EAADEC}"/>
              </a:ext>
            </a:extLst>
          </p:cNvPr>
          <p:cNvSpPr txBox="1"/>
          <p:nvPr/>
        </p:nvSpPr>
        <p:spPr>
          <a:xfrm>
            <a:off x="26152798" y="17441767"/>
            <a:ext cx="7747874" cy="29632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chemeClr val="bg1"/>
                </a:solidFill>
                <a:latin typeface="Computer Says No"/>
              </a:rPr>
              <a:t>Q&amp;A TIME!</a:t>
            </a:r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7523221C-CA0B-5C5D-AB1C-DBA4950A9CA6}"/>
              </a:ext>
            </a:extLst>
          </p:cNvPr>
          <p:cNvSpPr/>
          <p:nvPr/>
        </p:nvSpPr>
        <p:spPr>
          <a:xfrm>
            <a:off x="-24656078" y="1216575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E5C29A95-64DD-93D1-F1F3-5623FA31EDD5}"/>
              </a:ext>
            </a:extLst>
          </p:cNvPr>
          <p:cNvSpPr/>
          <p:nvPr/>
        </p:nvSpPr>
        <p:spPr>
          <a:xfrm>
            <a:off x="24402635" y="-10864083"/>
            <a:ext cx="16283724" cy="17036283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FD9617E6-C319-1665-2C2B-7FE3D807ECCA}"/>
              </a:ext>
            </a:extLst>
          </p:cNvPr>
          <p:cNvSpPr/>
          <p:nvPr/>
        </p:nvSpPr>
        <p:spPr>
          <a:xfrm>
            <a:off x="-23578813" y="17174295"/>
            <a:ext cx="14864063" cy="16650982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1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67165" y="3819212"/>
            <a:ext cx="2157465" cy="1846218"/>
          </a:xfrm>
          <a:custGeom>
            <a:avLst/>
            <a:gdLst/>
            <a:ahLst/>
            <a:cxnLst/>
            <a:rect l="l" t="t" r="r" b="b"/>
            <a:pathLst>
              <a:path w="2157465" h="1846218">
                <a:moveTo>
                  <a:pt x="0" y="0"/>
                </a:moveTo>
                <a:lnTo>
                  <a:pt x="2157465" y="0"/>
                </a:lnTo>
                <a:lnTo>
                  <a:pt x="2157465" y="1846218"/>
                </a:lnTo>
                <a:lnTo>
                  <a:pt x="0" y="1846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2685829" y="3503896"/>
            <a:ext cx="1689859" cy="2476851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0"/>
                </a:lnTo>
                <a:lnTo>
                  <a:pt x="1689859" y="2476850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53970" y="4048013"/>
            <a:ext cx="2204284" cy="1686217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768142" y="3932617"/>
            <a:ext cx="2055418" cy="2048130"/>
          </a:xfrm>
          <a:custGeom>
            <a:avLst/>
            <a:gdLst/>
            <a:ahLst/>
            <a:cxnLst/>
            <a:rect l="l" t="t" r="r" b="b"/>
            <a:pathLst>
              <a:path w="2055418" h="2048130">
                <a:moveTo>
                  <a:pt x="0" y="0"/>
                </a:moveTo>
                <a:lnTo>
                  <a:pt x="2055419" y="0"/>
                </a:lnTo>
                <a:lnTo>
                  <a:pt x="2055419" y="2048129"/>
                </a:lnTo>
                <a:lnTo>
                  <a:pt x="0" y="2048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474805" y="3932617"/>
            <a:ext cx="2392360" cy="1915451"/>
          </a:xfrm>
          <a:custGeom>
            <a:avLst/>
            <a:gdLst/>
            <a:ahLst/>
            <a:cxnLst/>
            <a:rect l="l" t="t" r="r" b="b"/>
            <a:pathLst>
              <a:path w="2392360" h="1915451">
                <a:moveTo>
                  <a:pt x="0" y="0"/>
                </a:moveTo>
                <a:lnTo>
                  <a:pt x="2392360" y="0"/>
                </a:lnTo>
                <a:lnTo>
                  <a:pt x="2392360" y="1915451"/>
                </a:lnTo>
                <a:lnTo>
                  <a:pt x="0" y="1915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245465" y="5980746"/>
            <a:ext cx="2285731" cy="1998998"/>
          </a:xfrm>
          <a:custGeom>
            <a:avLst/>
            <a:gdLst/>
            <a:ahLst/>
            <a:cxnLst/>
            <a:rect l="l" t="t" r="r" b="b"/>
            <a:pathLst>
              <a:path w="2285731" h="1998998">
                <a:moveTo>
                  <a:pt x="0" y="0"/>
                </a:moveTo>
                <a:lnTo>
                  <a:pt x="2285731" y="0"/>
                </a:lnTo>
                <a:lnTo>
                  <a:pt x="2285731" y="1998998"/>
                </a:lnTo>
                <a:lnTo>
                  <a:pt x="0" y="19989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867165" y="5893761"/>
            <a:ext cx="2154120" cy="2172969"/>
          </a:xfrm>
          <a:custGeom>
            <a:avLst/>
            <a:gdLst/>
            <a:ahLst/>
            <a:cxnLst/>
            <a:rect l="l" t="t" r="r" b="b"/>
            <a:pathLst>
              <a:path w="2154120" h="2172969">
                <a:moveTo>
                  <a:pt x="0" y="0"/>
                </a:moveTo>
                <a:lnTo>
                  <a:pt x="2154120" y="0"/>
                </a:lnTo>
                <a:lnTo>
                  <a:pt x="2154120" y="2172969"/>
                </a:lnTo>
                <a:lnTo>
                  <a:pt x="0" y="21729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718025" y="6048601"/>
            <a:ext cx="1740229" cy="1863288"/>
          </a:xfrm>
          <a:custGeom>
            <a:avLst/>
            <a:gdLst/>
            <a:ahLst/>
            <a:cxnLst/>
            <a:rect l="l" t="t" r="r" b="b"/>
            <a:pathLst>
              <a:path w="1740229" h="1863288">
                <a:moveTo>
                  <a:pt x="0" y="0"/>
                </a:moveTo>
                <a:lnTo>
                  <a:pt x="1740229" y="0"/>
                </a:lnTo>
                <a:lnTo>
                  <a:pt x="1740229" y="1863288"/>
                </a:lnTo>
                <a:lnTo>
                  <a:pt x="0" y="1863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836122" y="6711237"/>
            <a:ext cx="1932020" cy="843804"/>
          </a:xfrm>
          <a:custGeom>
            <a:avLst/>
            <a:gdLst/>
            <a:ahLst/>
            <a:cxnLst/>
            <a:rect l="l" t="t" r="r" b="b"/>
            <a:pathLst>
              <a:path w="1932020" h="843804">
                <a:moveTo>
                  <a:pt x="0" y="0"/>
                </a:moveTo>
                <a:lnTo>
                  <a:pt x="1932020" y="0"/>
                </a:lnTo>
                <a:lnTo>
                  <a:pt x="1932020" y="843803"/>
                </a:lnTo>
                <a:lnTo>
                  <a:pt x="0" y="843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456123" y="4048013"/>
            <a:ext cx="1627955" cy="1312867"/>
          </a:xfrm>
          <a:custGeom>
            <a:avLst/>
            <a:gdLst/>
            <a:ahLst/>
            <a:cxnLst/>
            <a:rect l="l" t="t" r="r" b="b"/>
            <a:pathLst>
              <a:path w="1627955" h="1312867">
                <a:moveTo>
                  <a:pt x="0" y="0"/>
                </a:moveTo>
                <a:lnTo>
                  <a:pt x="1627955" y="0"/>
                </a:lnTo>
                <a:lnTo>
                  <a:pt x="1627955" y="1312867"/>
                </a:lnTo>
                <a:lnTo>
                  <a:pt x="0" y="13128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315420" y="6203369"/>
            <a:ext cx="1556307" cy="1351671"/>
          </a:xfrm>
          <a:custGeom>
            <a:avLst/>
            <a:gdLst/>
            <a:ahLst/>
            <a:cxnLst/>
            <a:rect l="l" t="t" r="r" b="b"/>
            <a:pathLst>
              <a:path w="1556307" h="1351671">
                <a:moveTo>
                  <a:pt x="0" y="0"/>
                </a:moveTo>
                <a:lnTo>
                  <a:pt x="1556306" y="0"/>
                </a:lnTo>
                <a:lnTo>
                  <a:pt x="1556306" y="1351671"/>
                </a:lnTo>
                <a:lnTo>
                  <a:pt x="0" y="13516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107905" y="6323569"/>
            <a:ext cx="1479632" cy="1619140"/>
          </a:xfrm>
          <a:custGeom>
            <a:avLst/>
            <a:gdLst/>
            <a:ahLst/>
            <a:cxnLst/>
            <a:rect l="l" t="t" r="r" b="b"/>
            <a:pathLst>
              <a:path w="1479632" h="1619140">
                <a:moveTo>
                  <a:pt x="0" y="0"/>
                </a:moveTo>
                <a:lnTo>
                  <a:pt x="1479632" y="0"/>
                </a:lnTo>
                <a:lnTo>
                  <a:pt x="1479632" y="1619139"/>
                </a:lnTo>
                <a:lnTo>
                  <a:pt x="0" y="16191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4865985" y="2332136"/>
            <a:ext cx="8556030" cy="117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0"/>
              </a:lnSpc>
              <a:spcBef>
                <a:spcPct val="0"/>
              </a:spcBef>
            </a:pPr>
            <a:r>
              <a:rPr lang="en-US" sz="10944">
                <a:solidFill>
                  <a:srgbClr val="6866E1"/>
                </a:solidFill>
                <a:latin typeface="Computer Says No"/>
              </a:rPr>
              <a:t>RESOURCE PAGE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64439" y="6367522"/>
            <a:ext cx="1216746" cy="1023366"/>
          </a:xfrm>
          <a:custGeom>
            <a:avLst/>
            <a:gdLst/>
            <a:ahLst/>
            <a:cxnLst/>
            <a:rect l="l" t="t" r="r" b="b"/>
            <a:pathLst>
              <a:path w="1216746" h="1023366">
                <a:moveTo>
                  <a:pt x="0" y="0"/>
                </a:moveTo>
                <a:lnTo>
                  <a:pt x="1216747" y="0"/>
                </a:lnTo>
                <a:lnTo>
                  <a:pt x="1216747" y="1023366"/>
                </a:lnTo>
                <a:lnTo>
                  <a:pt x="0" y="102336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966065" y="3658930"/>
            <a:ext cx="916038" cy="2075301"/>
          </a:xfrm>
          <a:custGeom>
            <a:avLst/>
            <a:gdLst/>
            <a:ahLst/>
            <a:cxnLst/>
            <a:rect l="l" t="t" r="r" b="b"/>
            <a:pathLst>
              <a:path w="916038" h="2075301">
                <a:moveTo>
                  <a:pt x="0" y="0"/>
                </a:moveTo>
                <a:lnTo>
                  <a:pt x="916038" y="0"/>
                </a:lnTo>
                <a:lnTo>
                  <a:pt x="916038" y="2075301"/>
                </a:lnTo>
                <a:lnTo>
                  <a:pt x="0" y="207530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7200" y="0"/>
            <a:ext cx="200406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338661" y="1717088"/>
            <a:ext cx="9610678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CONTRIBUTORS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3949339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04539" y="4142455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88975" y="4094829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77816" y="4118642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50008" y="4143516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08942" y="5940627"/>
            <a:ext cx="3986729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PHẠM TRUNG DŨNG</a:t>
            </a:r>
            <a:br>
              <a:rPr lang="en-US" sz="2800">
                <a:solidFill>
                  <a:schemeClr val="bg1"/>
                </a:solidFill>
                <a:latin typeface="Poppins Light"/>
              </a:rPr>
            </a:br>
            <a:r>
              <a:rPr lang="en-US" sz="2800">
                <a:solidFill>
                  <a:schemeClr val="bg1"/>
                </a:solidFill>
                <a:latin typeface="Poppins Light"/>
              </a:rPr>
              <a:t>ITITIU21007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220462" y="5945861"/>
            <a:ext cx="3986729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NGUYỄN ĐỨC DUY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ITITIU21008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85957" y="5959424"/>
            <a:ext cx="3498266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THÁI THÀNH PHÁT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ITITIU21274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AutoShape 19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95597" y="5959424"/>
            <a:ext cx="3121512" cy="7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VÕ HOÀI BẢO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ITITIU21038</a:t>
            </a: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0068B642-FEB6-978F-BAB6-AA197FEF1AD8}"/>
              </a:ext>
            </a:extLst>
          </p:cNvPr>
          <p:cNvSpPr/>
          <p:nvPr/>
        </p:nvSpPr>
        <p:spPr>
          <a:xfrm>
            <a:off x="11284565" y="-16251089"/>
            <a:ext cx="20715170" cy="102870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8C68FE73-F6EE-A5EB-9649-017885EB0ED9}"/>
              </a:ext>
            </a:extLst>
          </p:cNvPr>
          <p:cNvSpPr/>
          <p:nvPr/>
        </p:nvSpPr>
        <p:spPr>
          <a:xfrm>
            <a:off x="29175250" y="15183069"/>
            <a:ext cx="19470991" cy="12361124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7FEA1EA4-ADEB-7A5D-9C90-5D7BCDEEA62E}"/>
              </a:ext>
            </a:extLst>
          </p:cNvPr>
          <p:cNvSpPr/>
          <p:nvPr/>
        </p:nvSpPr>
        <p:spPr>
          <a:xfrm>
            <a:off x="-16343552" y="18934402"/>
            <a:ext cx="21682223" cy="12783427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61CA352F-65D7-40EE-B8A9-8CED6368A8F6}"/>
              </a:ext>
            </a:extLst>
          </p:cNvPr>
          <p:cNvSpPr txBox="1"/>
          <p:nvPr/>
        </p:nvSpPr>
        <p:spPr>
          <a:xfrm>
            <a:off x="-16941929" y="9754149"/>
            <a:ext cx="6926813" cy="49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600">
                <a:solidFill>
                  <a:schemeClr val="bg1"/>
                </a:solidFill>
                <a:latin typeface="Poppins Light"/>
              </a:rPr>
              <a:t>By Group “JQKA”</a:t>
            </a:r>
          </a:p>
        </p:txBody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343777CD-B559-7C4F-2949-EB9CF4D59543}"/>
              </a:ext>
            </a:extLst>
          </p:cNvPr>
          <p:cNvSpPr/>
          <p:nvPr/>
        </p:nvSpPr>
        <p:spPr>
          <a:xfrm>
            <a:off x="25893206" y="-13830300"/>
            <a:ext cx="21274593" cy="1469248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0A8BA388-28E5-D5BA-9A31-2F18875040F1}"/>
              </a:ext>
            </a:extLst>
          </p:cNvPr>
          <p:cNvSpPr/>
          <p:nvPr/>
        </p:nvSpPr>
        <p:spPr>
          <a:xfrm>
            <a:off x="-42440162" y="15418440"/>
            <a:ext cx="17436145" cy="14190216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DFCFD721-1911-D36F-8533-385E9020C284}"/>
              </a:ext>
            </a:extLst>
          </p:cNvPr>
          <p:cNvSpPr txBox="1"/>
          <p:nvPr/>
        </p:nvSpPr>
        <p:spPr>
          <a:xfrm>
            <a:off x="-18612471" y="5469650"/>
            <a:ext cx="10907192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00">
                <a:solidFill>
                  <a:schemeClr val="bg1"/>
                </a:solidFill>
                <a:latin typeface="Computer Says No"/>
              </a:rPr>
              <a:t>MINESWEEPER</a:t>
            </a:r>
          </a:p>
        </p:txBody>
      </p:sp>
      <p:sp>
        <p:nvSpPr>
          <p:cNvPr id="28" name="TextBox 10">
            <a:extLst>
              <a:ext uri="{FF2B5EF4-FFF2-40B4-BE49-F238E27FC236}">
                <a16:creationId xmlns:a16="http://schemas.microsoft.com/office/drawing/2014/main" id="{805BA2FF-B1B6-E359-D809-75F228A4F508}"/>
              </a:ext>
            </a:extLst>
          </p:cNvPr>
          <p:cNvSpPr txBox="1"/>
          <p:nvPr/>
        </p:nvSpPr>
        <p:spPr>
          <a:xfrm>
            <a:off x="-18612471" y="1572264"/>
            <a:ext cx="7103952" cy="70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9600">
                <a:solidFill>
                  <a:schemeClr val="bg1"/>
                </a:solidFill>
                <a:latin typeface="Computer Says No"/>
              </a:rPr>
              <a:t>DSA Project</a:t>
            </a:r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FCA1D79D-EA41-B419-BFAA-49AEEC40934B}"/>
              </a:ext>
            </a:extLst>
          </p:cNvPr>
          <p:cNvSpPr/>
          <p:nvPr/>
        </p:nvSpPr>
        <p:spPr>
          <a:xfrm flipH="1">
            <a:off x="-16988060" y="-22361199"/>
            <a:ext cx="18210416" cy="2514327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0" name="Freeform 2">
            <a:extLst>
              <a:ext uri="{FF2B5EF4-FFF2-40B4-BE49-F238E27FC236}">
                <a16:creationId xmlns:a16="http://schemas.microsoft.com/office/drawing/2014/main" id="{3773ECDC-846A-2C81-9AAA-160C3EEFBC47}"/>
              </a:ext>
            </a:extLst>
          </p:cNvPr>
          <p:cNvSpPr/>
          <p:nvPr/>
        </p:nvSpPr>
        <p:spPr>
          <a:xfrm>
            <a:off x="18699535" y="-3814581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5EDFBF1C-4633-BC7C-C71C-B61D8C4DE9A2}"/>
              </a:ext>
            </a:extLst>
          </p:cNvPr>
          <p:cNvSpPr/>
          <p:nvPr/>
        </p:nvSpPr>
        <p:spPr>
          <a:xfrm>
            <a:off x="-12126540" y="10511205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8">
            <a:extLst>
              <a:ext uri="{FF2B5EF4-FFF2-40B4-BE49-F238E27FC236}">
                <a16:creationId xmlns:a16="http://schemas.microsoft.com/office/drawing/2014/main" id="{95C760AB-D3CD-D87A-9A8A-411CBBECD10C}"/>
              </a:ext>
            </a:extLst>
          </p:cNvPr>
          <p:cNvSpPr txBox="1"/>
          <p:nvPr/>
        </p:nvSpPr>
        <p:spPr>
          <a:xfrm>
            <a:off x="5258309" y="-2349217"/>
            <a:ext cx="535329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chemeClr val="bg1"/>
                </a:solidFill>
                <a:latin typeface="Computer Says No"/>
              </a:rPr>
              <a:t>TABLE OF CONTENTS</a:t>
            </a: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11467064-4747-CD96-2237-9FF7063784BE}"/>
              </a:ext>
            </a:extLst>
          </p:cNvPr>
          <p:cNvSpPr txBox="1"/>
          <p:nvPr/>
        </p:nvSpPr>
        <p:spPr>
          <a:xfrm>
            <a:off x="4977152" y="14225455"/>
            <a:ext cx="6125528" cy="38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Game Rules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Git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Data Structure  &amp; Algorithm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UML &amp; Other classes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Demo</a:t>
            </a:r>
          </a:p>
          <a:p>
            <a:pPr marL="660796" lvl="1" indent="-330398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Q&amp;A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AA9A84E2-543A-5F7D-A9EB-C643061C9DAB}"/>
              </a:ext>
            </a:extLst>
          </p:cNvPr>
          <p:cNvSpPr txBox="1"/>
          <p:nvPr/>
        </p:nvSpPr>
        <p:spPr>
          <a:xfrm>
            <a:off x="29357931" y="3897700"/>
            <a:ext cx="1386931" cy="392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0398" lvl="1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01</a:t>
            </a:r>
          </a:p>
          <a:p>
            <a:pPr marL="330398" lvl="1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02</a:t>
            </a:r>
          </a:p>
          <a:p>
            <a:pPr marL="330398" lvl="1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03</a:t>
            </a:r>
          </a:p>
          <a:p>
            <a:pPr marL="330398" lvl="1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04</a:t>
            </a:r>
          </a:p>
          <a:p>
            <a:pPr marL="330398" lvl="1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05</a:t>
            </a:r>
          </a:p>
          <a:p>
            <a:pPr marL="330398" lvl="1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06</a:t>
            </a:r>
          </a:p>
          <a:p>
            <a:pPr marL="330398" lvl="1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07</a:t>
            </a: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9F765169-90A4-84BC-FDA3-E8499A69D8A8}"/>
              </a:ext>
            </a:extLst>
          </p:cNvPr>
          <p:cNvSpPr txBox="1"/>
          <p:nvPr/>
        </p:nvSpPr>
        <p:spPr>
          <a:xfrm>
            <a:off x="5338671" y="14225454"/>
            <a:ext cx="6125528" cy="38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Introduction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Game Rules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UML &amp; Git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Data Structure  &amp; Algorithm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Features &amp; Design Pattern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Demo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Q&amp;A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96678" y="1290997"/>
            <a:ext cx="5726139" cy="2500874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H="1" flipV="1">
            <a:off x="17259300" y="1028700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4234201"/>
            <a:ext cx="9897232" cy="5006268"/>
            <a:chOff x="0" y="0"/>
            <a:chExt cx="13196309" cy="6675023"/>
          </a:xfrm>
        </p:grpSpPr>
        <p:sp>
          <p:nvSpPr>
            <p:cNvPr id="5" name="AutoShape 5"/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0925932" y="5660310"/>
            <a:ext cx="6819964" cy="5836080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829460" y="1833922"/>
            <a:ext cx="535329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chemeClr val="bg1"/>
                </a:solidFill>
                <a:latin typeface="Computer Says No"/>
              </a:rPr>
              <a:t>TABLE OF CONTENTS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E99E42EE-E86F-E69D-924D-197E39A2BCF2}"/>
              </a:ext>
            </a:extLst>
          </p:cNvPr>
          <p:cNvSpPr txBox="1"/>
          <p:nvPr/>
        </p:nvSpPr>
        <p:spPr>
          <a:xfrm>
            <a:off x="2914245" y="4235119"/>
            <a:ext cx="6125528" cy="38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Introduction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Game Rules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UML &amp; Git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Data Structure  &amp; Algorithm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Features &amp; Design Pattern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Demo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Q&amp;A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AEC93-74D0-B8AA-4D20-9D02A377DC3C}"/>
              </a:ext>
            </a:extLst>
          </p:cNvPr>
          <p:cNvSpPr txBox="1"/>
          <p:nvPr/>
        </p:nvSpPr>
        <p:spPr>
          <a:xfrm>
            <a:off x="9526711" y="4224847"/>
            <a:ext cx="1386931" cy="39240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01</a:t>
            </a:r>
            <a:endParaRPr lang="en-US"/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02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03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  <a:cs typeface="Poppins Light"/>
              </a:rPr>
              <a:t>04</a:t>
            </a:r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05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06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07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591E0B9D-DD10-87B3-9FF1-FF25D2FA6623}"/>
              </a:ext>
            </a:extLst>
          </p:cNvPr>
          <p:cNvSpPr/>
          <p:nvPr/>
        </p:nvSpPr>
        <p:spPr>
          <a:xfrm>
            <a:off x="20777282" y="493858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DC6330B3-9548-EA57-04D2-D189AF4B818B}"/>
              </a:ext>
            </a:extLst>
          </p:cNvPr>
          <p:cNvSpPr/>
          <p:nvPr/>
        </p:nvSpPr>
        <p:spPr>
          <a:xfrm>
            <a:off x="24557487" y="4871416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BB25074E-34BB-529D-3E7B-3B1B829FA98C}"/>
              </a:ext>
            </a:extLst>
          </p:cNvPr>
          <p:cNvSpPr/>
          <p:nvPr/>
        </p:nvSpPr>
        <p:spPr>
          <a:xfrm>
            <a:off x="28336224" y="493858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BA21930A-2E36-63F1-B4FA-79FEAB6387EE}"/>
              </a:ext>
            </a:extLst>
          </p:cNvPr>
          <p:cNvSpPr/>
          <p:nvPr/>
        </p:nvSpPr>
        <p:spPr>
          <a:xfrm>
            <a:off x="32128400" y="4938582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97980306-21B1-0425-99AF-E4BCF4BFA2BF}"/>
              </a:ext>
            </a:extLst>
          </p:cNvPr>
          <p:cNvSpPr txBox="1"/>
          <p:nvPr/>
        </p:nvSpPr>
        <p:spPr>
          <a:xfrm>
            <a:off x="21183600" y="5549147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01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5DCDFC17-686F-5561-C52F-11562214FFFB}"/>
              </a:ext>
            </a:extLst>
          </p:cNvPr>
          <p:cNvSpPr txBox="1"/>
          <p:nvPr/>
        </p:nvSpPr>
        <p:spPr>
          <a:xfrm>
            <a:off x="24968036" y="5501521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02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E9B9388B-2F44-EFFA-910B-A8F4FBE2A488}"/>
              </a:ext>
            </a:extLst>
          </p:cNvPr>
          <p:cNvSpPr txBox="1"/>
          <p:nvPr/>
        </p:nvSpPr>
        <p:spPr>
          <a:xfrm>
            <a:off x="28756877" y="5525334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03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88A74976-D773-58EE-A147-D5B7319F7557}"/>
              </a:ext>
            </a:extLst>
          </p:cNvPr>
          <p:cNvSpPr txBox="1"/>
          <p:nvPr/>
        </p:nvSpPr>
        <p:spPr>
          <a:xfrm>
            <a:off x="32529069" y="5550208"/>
            <a:ext cx="1305836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chemeClr val="bg1"/>
                </a:solidFill>
                <a:latin typeface="Computer Says No"/>
              </a:rPr>
              <a:t>04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1DAFD804-10CD-4E1F-AE02-C402D3E81E47}"/>
              </a:ext>
            </a:extLst>
          </p:cNvPr>
          <p:cNvSpPr txBox="1"/>
          <p:nvPr/>
        </p:nvSpPr>
        <p:spPr>
          <a:xfrm>
            <a:off x="31188003" y="7347319"/>
            <a:ext cx="3986729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PHẠM TRUNG DŨNG</a:t>
            </a:r>
            <a:br>
              <a:rPr lang="en-US" sz="2800">
                <a:solidFill>
                  <a:schemeClr val="bg1"/>
                </a:solidFill>
                <a:latin typeface="Poppins Light"/>
              </a:rPr>
            </a:br>
            <a:r>
              <a:rPr lang="en-US" sz="2800">
                <a:solidFill>
                  <a:schemeClr val="bg1"/>
                </a:solidFill>
                <a:latin typeface="Poppins Light"/>
              </a:rPr>
              <a:t>ITITIU21007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18082D1-7A84-B66F-6582-8A5FCA2532CE}"/>
              </a:ext>
            </a:extLst>
          </p:cNvPr>
          <p:cNvSpPr txBox="1"/>
          <p:nvPr/>
        </p:nvSpPr>
        <p:spPr>
          <a:xfrm>
            <a:off x="27399523" y="7352553"/>
            <a:ext cx="3986729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NGUYỄN ĐỨC DUY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ITITIU21008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054D7CDF-6DB4-8527-ED41-D809EC8BE2F7}"/>
              </a:ext>
            </a:extLst>
          </p:cNvPr>
          <p:cNvSpPr txBox="1"/>
          <p:nvPr/>
        </p:nvSpPr>
        <p:spPr>
          <a:xfrm>
            <a:off x="23865018" y="7366116"/>
            <a:ext cx="3498266" cy="78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THÁI THÀNH PHÁT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ITITIU21274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AF33A4E7-0F2A-6951-A594-B153FF013170}"/>
              </a:ext>
            </a:extLst>
          </p:cNvPr>
          <p:cNvSpPr txBox="1"/>
          <p:nvPr/>
        </p:nvSpPr>
        <p:spPr>
          <a:xfrm>
            <a:off x="20274658" y="7366116"/>
            <a:ext cx="3121512" cy="788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VÕ HOÀI BẢO</a:t>
            </a:r>
          </a:p>
          <a:p>
            <a:pPr algn="ctr">
              <a:lnSpc>
                <a:spcPts val="2999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ITITIU21038</a:t>
            </a:r>
          </a:p>
        </p:txBody>
      </p:sp>
      <p:sp>
        <p:nvSpPr>
          <p:cNvPr id="23" name="TextBox 3">
            <a:extLst>
              <a:ext uri="{FF2B5EF4-FFF2-40B4-BE49-F238E27FC236}">
                <a16:creationId xmlns:a16="http://schemas.microsoft.com/office/drawing/2014/main" id="{AF41FD1E-4E69-EEC6-CFB3-24D086BCBC38}"/>
              </a:ext>
            </a:extLst>
          </p:cNvPr>
          <p:cNvSpPr txBox="1"/>
          <p:nvPr/>
        </p:nvSpPr>
        <p:spPr>
          <a:xfrm>
            <a:off x="594482" y="12676610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chemeClr val="bg1"/>
                </a:solidFill>
                <a:latin typeface="Computer Says No"/>
              </a:rPr>
              <a:t>INTRODUCTION</a:t>
            </a: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66D0512D-1FAF-F752-0437-05EEC0EEED54}"/>
              </a:ext>
            </a:extLst>
          </p:cNvPr>
          <p:cNvSpPr/>
          <p:nvPr/>
        </p:nvSpPr>
        <p:spPr>
          <a:xfrm flipV="1">
            <a:off x="9749973" y="14197234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B61FC1F2-1FCF-14EA-ABE9-4F4CF425347F}"/>
              </a:ext>
            </a:extLst>
          </p:cNvPr>
          <p:cNvSpPr txBox="1"/>
          <p:nvPr/>
        </p:nvSpPr>
        <p:spPr>
          <a:xfrm>
            <a:off x="916339" y="14644188"/>
            <a:ext cx="4832640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00" b="1">
                <a:solidFill>
                  <a:schemeClr val="bg1"/>
                </a:solidFill>
                <a:latin typeface="Poppins Medium"/>
                <a:cs typeface="Poppins Medium"/>
              </a:rPr>
              <a:t>CODED BY JAVASCRIPT</a:t>
            </a:r>
            <a:endParaRPr lang="en-US" sz="2733" b="1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42457179-DE85-6A66-0C25-FC693A758E8B}"/>
              </a:ext>
            </a:extLst>
          </p:cNvPr>
          <p:cNvSpPr txBox="1"/>
          <p:nvPr/>
        </p:nvSpPr>
        <p:spPr>
          <a:xfrm>
            <a:off x="755435" y="15583887"/>
            <a:ext cx="11005157" cy="1231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- A Childhood game.</a:t>
            </a: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- Use intelligence to figure out the bombs.</a:t>
            </a:r>
          </a:p>
        </p:txBody>
      </p:sp>
      <p:pic>
        <p:nvPicPr>
          <p:cNvPr id="27" name="Picture 2" descr="Ảnh có chứa văn bản, đồ chơi, trò chơi&#10;&#10;Mô tả được tạo tự động">
            <a:extLst>
              <a:ext uri="{FF2B5EF4-FFF2-40B4-BE49-F238E27FC236}">
                <a16:creationId xmlns:a16="http://schemas.microsoft.com/office/drawing/2014/main" id="{3AE2AB60-4FC6-856B-15D3-A5B96903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6430" y="-10341539"/>
            <a:ext cx="30425909" cy="30425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56862" y="2600344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chemeClr val="bg1"/>
                </a:solidFill>
                <a:latin typeface="Computer Says No"/>
              </a:rPr>
              <a:t>INTRODUCTION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417815" y="4103553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78719" y="4442842"/>
            <a:ext cx="4832640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00" b="1">
                <a:solidFill>
                  <a:schemeClr val="bg1"/>
                </a:solidFill>
                <a:latin typeface="Poppins Medium"/>
                <a:cs typeface="Poppins Medium"/>
              </a:rPr>
              <a:t>CODED BY JAVASCRIPT</a:t>
            </a:r>
            <a:endParaRPr lang="en-US" sz="2733" b="1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17815" y="5382541"/>
            <a:ext cx="11005157" cy="1231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- A Childhood game.</a:t>
            </a: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- Use intelligence to figure out the bombs.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12881F4D-541C-7AD2-F191-5BE774080C37}"/>
              </a:ext>
            </a:extLst>
          </p:cNvPr>
          <p:cNvSpPr/>
          <p:nvPr/>
        </p:nvSpPr>
        <p:spPr>
          <a:xfrm>
            <a:off x="21525309" y="-1117600"/>
            <a:ext cx="12104291" cy="8395396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8153A4A5-40ED-706B-B884-E039F8223189}"/>
              </a:ext>
            </a:extLst>
          </p:cNvPr>
          <p:cNvSpPr/>
          <p:nvPr/>
        </p:nvSpPr>
        <p:spPr>
          <a:xfrm flipH="1" flipV="1">
            <a:off x="15292908" y="11481567"/>
            <a:ext cx="0" cy="578647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0043A663-DC02-5C56-32DC-00F441B5F606}"/>
              </a:ext>
            </a:extLst>
          </p:cNvPr>
          <p:cNvGrpSpPr/>
          <p:nvPr/>
        </p:nvGrpSpPr>
        <p:grpSpPr>
          <a:xfrm>
            <a:off x="-937692" y="14687068"/>
            <a:ext cx="9897232" cy="5006268"/>
            <a:chOff x="0" y="0"/>
            <a:chExt cx="13196309" cy="6675023"/>
          </a:xfrm>
        </p:grpSpPr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2C9FAA96-8B84-F31C-6702-4BD2504EF456}"/>
                </a:ext>
              </a:extLst>
            </p:cNvPr>
            <p:cNvSpPr/>
            <p:nvPr/>
          </p:nvSpPr>
          <p:spPr>
            <a:xfrm flipV="1">
              <a:off x="25400" y="0"/>
              <a:ext cx="0" cy="6675023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F774A11F-39BC-0E8D-A40C-75C41C3A5B10}"/>
                </a:ext>
              </a:extLst>
            </p:cNvPr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7">
            <a:extLst>
              <a:ext uri="{FF2B5EF4-FFF2-40B4-BE49-F238E27FC236}">
                <a16:creationId xmlns:a16="http://schemas.microsoft.com/office/drawing/2014/main" id="{04F392B3-B19B-C0C7-0265-B7C885563C2B}"/>
              </a:ext>
            </a:extLst>
          </p:cNvPr>
          <p:cNvSpPr/>
          <p:nvPr/>
        </p:nvSpPr>
        <p:spPr>
          <a:xfrm>
            <a:off x="-20117654" y="-3774204"/>
            <a:ext cx="11005158" cy="11516269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8A0BB4B6-8A76-78D0-26C6-FDB2D0022044}"/>
              </a:ext>
            </a:extLst>
          </p:cNvPr>
          <p:cNvSpPr txBox="1"/>
          <p:nvPr/>
        </p:nvSpPr>
        <p:spPr>
          <a:xfrm>
            <a:off x="20338268" y="15536859"/>
            <a:ext cx="5353298" cy="2205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chemeClr val="bg1"/>
                </a:solidFill>
                <a:latin typeface="Computer Says No"/>
              </a:rPr>
              <a:t>TABLE OF CONTENTS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AD115B14-73B8-A892-6575-B410F31E7D60}"/>
              </a:ext>
            </a:extLst>
          </p:cNvPr>
          <p:cNvSpPr txBox="1"/>
          <p:nvPr/>
        </p:nvSpPr>
        <p:spPr>
          <a:xfrm>
            <a:off x="-1178966" y="-4822087"/>
            <a:ext cx="6125528" cy="383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Introduction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Game Rules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UML &amp; Git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Data Structure  &amp; Algorithm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Features &amp; Design Pattern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Demo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660400" lvl="1" indent="-330200">
              <a:lnSpc>
                <a:spcPts val="4284"/>
              </a:lnSpc>
              <a:buFont typeface="Arial"/>
              <a:buChar char="•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Q&amp;A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935DB6C6-E464-DB0F-AFB3-B1FA37618C71}"/>
              </a:ext>
            </a:extLst>
          </p:cNvPr>
          <p:cNvSpPr txBox="1"/>
          <p:nvPr/>
        </p:nvSpPr>
        <p:spPr>
          <a:xfrm>
            <a:off x="5717894" y="-4718876"/>
            <a:ext cx="1386931" cy="39240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01</a:t>
            </a:r>
            <a:endParaRPr lang="en-US"/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02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03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  <a:cs typeface="Poppins Light"/>
              </a:rPr>
              <a:t>04</a:t>
            </a:r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05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06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330200" lvl="1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07</a:t>
            </a:r>
            <a:endParaRPr lang="en-US" sz="3050">
              <a:solidFill>
                <a:srgbClr val="FFFFFF"/>
              </a:solidFill>
              <a:latin typeface="Poppins Light"/>
              <a:cs typeface="Poppins Light"/>
            </a:endParaRPr>
          </a:p>
        </p:txBody>
      </p:sp>
      <p:pic>
        <p:nvPicPr>
          <p:cNvPr id="1026" name="Picture 2" descr="Ảnh có chứa văn bản, đồ chơi, trò chơi&#10;&#10;Mô tả được tạo tự động">
            <a:extLst>
              <a:ext uri="{FF2B5EF4-FFF2-40B4-BE49-F238E27FC236}">
                <a16:creationId xmlns:a16="http://schemas.microsoft.com/office/drawing/2014/main" id="{43CAD500-D420-BA51-27D9-3D720FCE1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738" y="604880"/>
            <a:ext cx="7904813" cy="7904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Freeform 2">
            <a:extLst>
              <a:ext uri="{FF2B5EF4-FFF2-40B4-BE49-F238E27FC236}">
                <a16:creationId xmlns:a16="http://schemas.microsoft.com/office/drawing/2014/main" id="{1D3811D3-BDE1-19E7-1F37-9CA5451DDD41}"/>
              </a:ext>
            </a:extLst>
          </p:cNvPr>
          <p:cNvSpPr/>
          <p:nvPr/>
        </p:nvSpPr>
        <p:spPr>
          <a:xfrm>
            <a:off x="25314474" y="2107995"/>
            <a:ext cx="2257759" cy="214523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F560DF3-32B4-10D2-6F30-2DDF74636B79}"/>
              </a:ext>
            </a:extLst>
          </p:cNvPr>
          <p:cNvSpPr/>
          <p:nvPr/>
        </p:nvSpPr>
        <p:spPr>
          <a:xfrm>
            <a:off x="-22859998" y="9046309"/>
            <a:ext cx="18675622" cy="14016891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E9156CF9-54A5-F18E-03E4-C462DCB4724F}"/>
              </a:ext>
            </a:extLst>
          </p:cNvPr>
          <p:cNvSpPr txBox="1"/>
          <p:nvPr/>
        </p:nvSpPr>
        <p:spPr>
          <a:xfrm>
            <a:off x="14694973" y="11203966"/>
            <a:ext cx="8512282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chemeClr val="bg1"/>
                </a:solidFill>
                <a:latin typeface="Computer Says No"/>
              </a:rPr>
              <a:t>GAME RULES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5D702C55-20CC-CA50-1050-B2DDAD1B4A14}"/>
              </a:ext>
            </a:extLst>
          </p:cNvPr>
          <p:cNvSpPr txBox="1"/>
          <p:nvPr/>
        </p:nvSpPr>
        <p:spPr>
          <a:xfrm>
            <a:off x="-9476391" y="910426"/>
            <a:ext cx="7634494" cy="28728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1" indent="0">
              <a:lnSpc>
                <a:spcPts val="370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Left Click to unlock a square</a:t>
            </a:r>
          </a:p>
          <a:p>
            <a:pPr marL="0" lvl="1" indent="0">
              <a:lnSpc>
                <a:spcPts val="3706"/>
              </a:lnSpc>
              <a:spcBef>
                <a:spcPct val="0"/>
              </a:spcBef>
            </a:pPr>
            <a:br>
              <a:rPr lang="en-US" sz="3200">
                <a:solidFill>
                  <a:srgbClr val="FFFFFF"/>
                </a:solidFill>
                <a:latin typeface="Poppins Light"/>
              </a:rPr>
            </a:br>
            <a:r>
              <a:rPr lang="en-US" sz="3200">
                <a:solidFill>
                  <a:srgbClr val="FFFFFF"/>
                </a:solidFill>
                <a:latin typeface="Poppins Light"/>
              </a:rPr>
              <a:t>- Right Click to place a flag</a:t>
            </a:r>
          </a:p>
          <a:p>
            <a:pPr marL="0" lvl="1" indent="0">
              <a:lnSpc>
                <a:spcPts val="3706"/>
              </a:lnSpc>
              <a:spcBef>
                <a:spcPct val="0"/>
              </a:spcBef>
            </a:pPr>
            <a:endParaRPr lang="en-US" sz="3200">
              <a:solidFill>
                <a:srgbClr val="FFFFFF"/>
              </a:solidFill>
              <a:latin typeface="Poppins Light"/>
            </a:endParaRPr>
          </a:p>
          <a:p>
            <a:pPr marL="0" lvl="1" indent="0">
              <a:lnSpc>
                <a:spcPts val="370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Click on the bomb -&gt; LOSE !</a:t>
            </a:r>
            <a:br>
              <a:rPr lang="en-US" sz="2288">
                <a:solidFill>
                  <a:srgbClr val="FFFFFF"/>
                </a:solidFill>
                <a:latin typeface="Poppins Light"/>
              </a:rPr>
            </a:br>
            <a:endParaRPr lang="en-US" sz="2288">
              <a:solidFill>
                <a:srgbClr val="FFFFFF"/>
              </a:solidFill>
              <a:latin typeface="Poppins Light"/>
            </a:endParaRPr>
          </a:p>
        </p:txBody>
      </p:sp>
      <p:pic>
        <p:nvPicPr>
          <p:cNvPr id="2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D225AE3F-D5B4-B27E-6C67-0914EAACE3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6358" y="-11604816"/>
            <a:ext cx="6067425" cy="689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148635" y="1768530"/>
            <a:ext cx="8512282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chemeClr val="bg1"/>
                </a:solidFill>
                <a:latin typeface="Computer Says No"/>
              </a:rPr>
              <a:t>GAME RULES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2686" y="3869710"/>
            <a:ext cx="7634494" cy="28728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1">
              <a:lnSpc>
                <a:spcPts val="370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Left Click to reveal a cell</a:t>
            </a:r>
          </a:p>
          <a:p>
            <a:pPr marL="0" lvl="1">
              <a:lnSpc>
                <a:spcPts val="3706"/>
              </a:lnSpc>
              <a:spcBef>
                <a:spcPct val="0"/>
              </a:spcBef>
            </a:pPr>
            <a:br>
              <a:rPr lang="en-US" sz="3200">
                <a:latin typeface="Poppins Light"/>
              </a:rPr>
            </a:br>
            <a:r>
              <a:rPr lang="en-US" sz="3200">
                <a:solidFill>
                  <a:srgbClr val="FFFFFF"/>
                </a:solidFill>
                <a:latin typeface="Poppins Light"/>
              </a:rPr>
              <a:t>- Right Click to place a flag/ unflag</a:t>
            </a:r>
            <a:endParaRPr lang="en-US" sz="320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marL="0" lvl="1" indent="0">
              <a:lnSpc>
                <a:spcPts val="3706"/>
              </a:lnSpc>
              <a:spcBef>
                <a:spcPct val="0"/>
              </a:spcBef>
            </a:pPr>
            <a:endParaRPr lang="en-US" sz="3200">
              <a:solidFill>
                <a:srgbClr val="FFFFFF"/>
              </a:solidFill>
              <a:latin typeface="Poppins Light"/>
            </a:endParaRPr>
          </a:p>
          <a:p>
            <a:pPr marL="0" lvl="1">
              <a:lnSpc>
                <a:spcPts val="370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Click on the bomb -&gt; LOSE !</a:t>
            </a:r>
            <a:endParaRPr lang="en-US" sz="2250">
              <a:solidFill>
                <a:srgbClr val="FFFFFF"/>
              </a:solidFill>
              <a:latin typeface="Poppins Light"/>
            </a:endParaRPr>
          </a:p>
          <a:p>
            <a:pPr marL="0" lvl="1">
              <a:lnSpc>
                <a:spcPts val="3706"/>
              </a:lnSpc>
              <a:spcBef>
                <a:spcPct val="0"/>
              </a:spcBef>
            </a:pPr>
            <a:endParaRPr lang="en-US" sz="3200">
              <a:solidFill>
                <a:srgbClr val="FFFFFF"/>
              </a:solidFill>
              <a:latin typeface="Poppins Light"/>
              <a:cs typeface="Poppins Light"/>
            </a:endParaRPr>
          </a:p>
          <a:p>
            <a:pPr lvl="1" indent="-457200">
              <a:lnSpc>
                <a:spcPts val="3706"/>
              </a:lnSpc>
              <a:spcBef>
                <a:spcPct val="0"/>
              </a:spcBef>
              <a:buFont typeface="Calibri"/>
              <a:buChar char="-"/>
            </a:pPr>
            <a:r>
              <a:rPr lang="en-US" sz="3200">
                <a:solidFill>
                  <a:srgbClr val="FFFFFF"/>
                </a:solidFill>
                <a:latin typeface="Poppins Light"/>
                <a:cs typeface="Calibri"/>
              </a:rPr>
              <a:t>3 levels</a:t>
            </a:r>
          </a:p>
          <a:p>
            <a:pPr lvl="1" indent="-457200">
              <a:lnSpc>
                <a:spcPts val="3706"/>
              </a:lnSpc>
              <a:spcBef>
                <a:spcPct val="0"/>
              </a:spcBef>
              <a:buFont typeface="Calibri"/>
              <a:buChar char="-"/>
            </a:pPr>
            <a:endParaRPr lang="en-US" sz="3200">
              <a:solidFill>
                <a:srgbClr val="FFFFFF"/>
              </a:solidFill>
              <a:latin typeface="Poppins Light"/>
              <a:cs typeface="Calibri"/>
            </a:endParaRPr>
          </a:p>
          <a:p>
            <a:pPr lvl="1" indent="-457200">
              <a:lnSpc>
                <a:spcPts val="3706"/>
              </a:lnSpc>
              <a:spcBef>
                <a:spcPct val="0"/>
              </a:spcBef>
              <a:buFont typeface="Calibri"/>
              <a:buChar char="-"/>
            </a:pPr>
            <a:r>
              <a:rPr lang="en-US" sz="3200">
                <a:solidFill>
                  <a:srgbClr val="FFFFFF"/>
                </a:solidFill>
                <a:latin typeface="Poppins Light"/>
                <a:cs typeface="Calibri"/>
              </a:rPr>
              <a:t>New features</a:t>
            </a:r>
          </a:p>
          <a:p>
            <a:pPr marL="0" lvl="1">
              <a:lnSpc>
                <a:spcPts val="3706"/>
              </a:lnSpc>
              <a:spcBef>
                <a:spcPct val="0"/>
              </a:spcBef>
            </a:pPr>
            <a:br>
              <a:rPr lang="en-US" sz="2250">
                <a:latin typeface="Poppins Light"/>
              </a:rPr>
            </a:br>
            <a:endParaRPr lang="en-US" sz="2250">
              <a:solidFill>
                <a:srgbClr val="FFFFFF"/>
              </a:solidFill>
              <a:latin typeface="Poppins Light"/>
              <a:cs typeface="Poppi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984048" y="6458545"/>
            <a:ext cx="8105145" cy="35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99"/>
              </a:lnSpc>
            </a:pPr>
            <a:endParaRPr lang="en-US" sz="1851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86CA8609-987C-61E0-E636-6AFC5500A3E3}"/>
              </a:ext>
            </a:extLst>
          </p:cNvPr>
          <p:cNvSpPr txBox="1"/>
          <p:nvPr/>
        </p:nvSpPr>
        <p:spPr>
          <a:xfrm>
            <a:off x="-10931841" y="3154560"/>
            <a:ext cx="724264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chemeClr val="bg1"/>
                </a:solidFill>
                <a:latin typeface="Computer Says No"/>
              </a:rPr>
              <a:t>INTRODUCTION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3C185532-CB8F-BD80-0641-556DE5BF1040}"/>
              </a:ext>
            </a:extLst>
          </p:cNvPr>
          <p:cNvSpPr/>
          <p:nvPr/>
        </p:nvSpPr>
        <p:spPr>
          <a:xfrm flipV="1">
            <a:off x="2024537" y="-6767647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92ACEE97-E799-1114-62EE-69E5381A2DD8}"/>
              </a:ext>
            </a:extLst>
          </p:cNvPr>
          <p:cNvSpPr txBox="1"/>
          <p:nvPr/>
        </p:nvSpPr>
        <p:spPr>
          <a:xfrm>
            <a:off x="2185441" y="-6428358"/>
            <a:ext cx="4832640" cy="463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6"/>
              </a:lnSpc>
            </a:pPr>
            <a:r>
              <a:rPr lang="en-US" sz="2700" b="1">
                <a:solidFill>
                  <a:schemeClr val="bg1"/>
                </a:solidFill>
                <a:latin typeface="Poppins Medium"/>
                <a:cs typeface="Poppins Medium"/>
              </a:rPr>
              <a:t>CODED BY JAVASCRIPT</a:t>
            </a:r>
            <a:endParaRPr lang="en-US" sz="2733" b="1">
              <a:solidFill>
                <a:schemeClr val="bg1"/>
              </a:solidFill>
              <a:latin typeface="Poppins Medium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5A5C2DB1-793B-4063-299C-2BCA4E9EFAF7}"/>
              </a:ext>
            </a:extLst>
          </p:cNvPr>
          <p:cNvSpPr txBox="1"/>
          <p:nvPr/>
        </p:nvSpPr>
        <p:spPr>
          <a:xfrm>
            <a:off x="2481469" y="-8319505"/>
            <a:ext cx="11005157" cy="1231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- A Childhood game.</a:t>
            </a: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Poppins Light"/>
              </a:rPr>
              <a:t>- Use intelligence to figure out the bombs.</a:t>
            </a:r>
          </a:p>
        </p:txBody>
      </p:sp>
      <p:pic>
        <p:nvPicPr>
          <p:cNvPr id="15" name="Picture 2" descr="Ảnh có chứa văn bản, đồ chơi, trò chơi&#10;&#10;Mô tả được tạo tự động">
            <a:extLst>
              <a:ext uri="{FF2B5EF4-FFF2-40B4-BE49-F238E27FC236}">
                <a16:creationId xmlns:a16="http://schemas.microsoft.com/office/drawing/2014/main" id="{6F5DE57C-998A-CE00-FDD4-FA627D95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2976" y="510204"/>
            <a:ext cx="7904813" cy="7904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7815D00E-F701-6473-BC6B-EF0F964AEC0D}"/>
              </a:ext>
            </a:extLst>
          </p:cNvPr>
          <p:cNvSpPr/>
          <p:nvPr/>
        </p:nvSpPr>
        <p:spPr>
          <a:xfrm flipH="1">
            <a:off x="-15824200" y="-10579684"/>
            <a:ext cx="13822640" cy="876624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CE3FF0D-007C-AE54-BD64-7553E064C1C4}"/>
              </a:ext>
            </a:extLst>
          </p:cNvPr>
          <p:cNvSpPr/>
          <p:nvPr/>
        </p:nvSpPr>
        <p:spPr>
          <a:xfrm>
            <a:off x="-8693680" y="102870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F90303A2-E23A-878B-A2E3-5BE7D3EE7104}"/>
              </a:ext>
            </a:extLst>
          </p:cNvPr>
          <p:cNvSpPr/>
          <p:nvPr/>
        </p:nvSpPr>
        <p:spPr>
          <a:xfrm>
            <a:off x="17951608" y="-1007570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1365A69D-7CF1-CE92-5268-A81CB3B3F9A5}"/>
              </a:ext>
            </a:extLst>
          </p:cNvPr>
          <p:cNvSpPr/>
          <p:nvPr/>
        </p:nvSpPr>
        <p:spPr>
          <a:xfrm rot="1825457">
            <a:off x="20587008" y="-6359239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4" descr="Không có mô tả.">
            <a:extLst>
              <a:ext uri="{FF2B5EF4-FFF2-40B4-BE49-F238E27FC236}">
                <a16:creationId xmlns:a16="http://schemas.microsoft.com/office/drawing/2014/main" id="{5FB78118-4DEB-93BB-0790-7091D99AF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48598" y="-11911147"/>
            <a:ext cx="14076046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hông có mô tả.">
            <a:extLst>
              <a:ext uri="{FF2B5EF4-FFF2-40B4-BE49-F238E27FC236}">
                <a16:creationId xmlns:a16="http://schemas.microsoft.com/office/drawing/2014/main" id="{C28134F7-DC6E-C016-C3AF-8BDE3C99A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208" y="-19869497"/>
            <a:ext cx="11495135" cy="8143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CBD0388F-9467-1A4B-E1B1-6338687B0F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950" y="2870647"/>
            <a:ext cx="6067425" cy="689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372936" y="397729"/>
            <a:ext cx="822541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chemeClr val="bg1"/>
                </a:solidFill>
                <a:latin typeface="Computer Says No"/>
              </a:rPr>
              <a:t>GIT CONTRIBUTION</a:t>
            </a: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362249EE-1392-30AA-A8CE-578E7453B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649" y="1359532"/>
            <a:ext cx="11495135" cy="8143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Freeform 2">
            <a:extLst>
              <a:ext uri="{FF2B5EF4-FFF2-40B4-BE49-F238E27FC236}">
                <a16:creationId xmlns:a16="http://schemas.microsoft.com/office/drawing/2014/main" id="{66EF1606-62BE-0BB8-0E6D-19B736C2904F}"/>
              </a:ext>
            </a:extLst>
          </p:cNvPr>
          <p:cNvSpPr/>
          <p:nvPr/>
        </p:nvSpPr>
        <p:spPr>
          <a:xfrm rot="8620763">
            <a:off x="9823914" y="16963367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D2B249CB-10C3-FAFF-9E9B-C5D07F8E9875}"/>
              </a:ext>
            </a:extLst>
          </p:cNvPr>
          <p:cNvSpPr/>
          <p:nvPr/>
        </p:nvSpPr>
        <p:spPr>
          <a:xfrm rot="10514750">
            <a:off x="-11571777" y="-2588314"/>
            <a:ext cx="9699201" cy="6922443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807A6827-787F-0218-03F9-0704731CDE91}"/>
              </a:ext>
            </a:extLst>
          </p:cNvPr>
          <p:cNvSpPr/>
          <p:nvPr/>
        </p:nvSpPr>
        <p:spPr>
          <a:xfrm>
            <a:off x="-24331826" y="14145178"/>
            <a:ext cx="25772759" cy="17293956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42B38C8B-9CD9-0D05-8D6F-9BE361E3FFBE}"/>
              </a:ext>
            </a:extLst>
          </p:cNvPr>
          <p:cNvSpPr txBox="1"/>
          <p:nvPr/>
        </p:nvSpPr>
        <p:spPr>
          <a:xfrm>
            <a:off x="5372936" y="-8420287"/>
            <a:ext cx="11613435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9600">
                <a:solidFill>
                  <a:schemeClr val="bg1"/>
                </a:solidFill>
                <a:latin typeface="Computer Says No"/>
              </a:rPr>
              <a:t>DATA STRUCTURE &amp; ALGORITHM</a:t>
            </a:r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4653244A-B720-16C1-5A35-B397C376154B}"/>
              </a:ext>
            </a:extLst>
          </p:cNvPr>
          <p:cNvSpPr/>
          <p:nvPr/>
        </p:nvSpPr>
        <p:spPr>
          <a:xfrm>
            <a:off x="-13942338" y="3955707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217097C0-75EA-2B7E-85DE-84A314AEBC5C}"/>
              </a:ext>
            </a:extLst>
          </p:cNvPr>
          <p:cNvSpPr txBox="1"/>
          <p:nvPr/>
        </p:nvSpPr>
        <p:spPr>
          <a:xfrm>
            <a:off x="-13655734" y="4232585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id="26" name="Freeform 12">
            <a:extLst>
              <a:ext uri="{FF2B5EF4-FFF2-40B4-BE49-F238E27FC236}">
                <a16:creationId xmlns:a16="http://schemas.microsoft.com/office/drawing/2014/main" id="{161B6C2A-E285-2CE2-21C4-D6177E7482AE}"/>
              </a:ext>
            </a:extLst>
          </p:cNvPr>
          <p:cNvSpPr/>
          <p:nvPr/>
        </p:nvSpPr>
        <p:spPr>
          <a:xfrm>
            <a:off x="25374309" y="734693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55B8FBEA-4650-B266-7377-94F0C32A95BA}"/>
              </a:ext>
            </a:extLst>
          </p:cNvPr>
          <p:cNvSpPr txBox="1"/>
          <p:nvPr/>
        </p:nvSpPr>
        <p:spPr>
          <a:xfrm>
            <a:off x="25660913" y="762381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95451E8D-B070-E502-8A1C-D9050ADF0358}"/>
              </a:ext>
            </a:extLst>
          </p:cNvPr>
          <p:cNvSpPr/>
          <p:nvPr/>
        </p:nvSpPr>
        <p:spPr>
          <a:xfrm>
            <a:off x="37716140" y="7265442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9" name="Picture 2" descr="Không có mô tả.">
            <a:extLst>
              <a:ext uri="{FF2B5EF4-FFF2-40B4-BE49-F238E27FC236}">
                <a16:creationId xmlns:a16="http://schemas.microsoft.com/office/drawing/2014/main" id="{A8578F59-53F6-9998-4AE9-FF2688E52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7100" y="4005977"/>
            <a:ext cx="7463268" cy="227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Không có mô tả.">
            <a:extLst>
              <a:ext uri="{FF2B5EF4-FFF2-40B4-BE49-F238E27FC236}">
                <a16:creationId xmlns:a16="http://schemas.microsoft.com/office/drawing/2014/main" id="{E4AE2831-DF6E-CD05-F9A1-F40B3DFD8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547" y="6801633"/>
            <a:ext cx="6401383" cy="348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Không có mô tả.">
            <a:extLst>
              <a:ext uri="{FF2B5EF4-FFF2-40B4-BE49-F238E27FC236}">
                <a16:creationId xmlns:a16="http://schemas.microsoft.com/office/drawing/2014/main" id="{5C714D15-350D-ABDA-ADB5-DEA121CD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20" y="-14950463"/>
            <a:ext cx="14076046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261027DF-B81D-7A56-6B10-E6557639DF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8227650" y="12719521"/>
            <a:ext cx="6067425" cy="689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Không có mô tả.">
            <a:extLst>
              <a:ext uri="{FF2B5EF4-FFF2-40B4-BE49-F238E27FC236}">
                <a16:creationId xmlns:a16="http://schemas.microsoft.com/office/drawing/2014/main" id="{E03A8ACB-A0A0-44A8-1123-04AD15347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69" y="0"/>
            <a:ext cx="14076046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6"/>
          <p:cNvSpPr/>
          <p:nvPr/>
        </p:nvSpPr>
        <p:spPr>
          <a:xfrm flipH="1">
            <a:off x="14330367" y="7934990"/>
            <a:ext cx="4224398" cy="3231550"/>
          </a:xfrm>
          <a:custGeom>
            <a:avLst/>
            <a:gdLst/>
            <a:ahLst/>
            <a:cxnLst/>
            <a:rect l="l" t="t" r="r" b="b"/>
            <a:pathLst>
              <a:path w="4224398" h="3231550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826247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4547221" y="5435965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825457">
            <a:off x="-1911821" y="9152427"/>
            <a:ext cx="9971383" cy="4202938"/>
          </a:xfrm>
          <a:custGeom>
            <a:avLst/>
            <a:gdLst/>
            <a:ahLst/>
            <a:cxnLst/>
            <a:rect l="l" t="t" r="r" b="b"/>
            <a:pathLst>
              <a:path w="9971383" h="4202938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F5AB680-86DE-25BC-F13D-9025A7A03101}"/>
              </a:ext>
            </a:extLst>
          </p:cNvPr>
          <p:cNvSpPr/>
          <p:nvPr/>
        </p:nvSpPr>
        <p:spPr>
          <a:xfrm>
            <a:off x="-21715330" y="15752980"/>
            <a:ext cx="15093809" cy="15133670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9972803-A787-432C-1456-82E34D5E2EFA}"/>
              </a:ext>
            </a:extLst>
          </p:cNvPr>
          <p:cNvSpPr/>
          <p:nvPr/>
        </p:nvSpPr>
        <p:spPr>
          <a:xfrm>
            <a:off x="25588601" y="16144193"/>
            <a:ext cx="16741450" cy="12924621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A73C5149-776F-D01D-F4F0-3C6816507DED}"/>
              </a:ext>
            </a:extLst>
          </p:cNvPr>
          <p:cNvSpPr/>
          <p:nvPr/>
        </p:nvSpPr>
        <p:spPr>
          <a:xfrm>
            <a:off x="-29597080" y="-9901385"/>
            <a:ext cx="29384351" cy="13412173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FACF5F59-26A6-A7A6-B4DA-DD6836B12ED4}"/>
              </a:ext>
            </a:extLst>
          </p:cNvPr>
          <p:cNvSpPr/>
          <p:nvPr/>
        </p:nvSpPr>
        <p:spPr>
          <a:xfrm rot="-1072226">
            <a:off x="27124781" y="-3088032"/>
            <a:ext cx="8974115" cy="14515102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571A7483-951A-761C-120F-FD8361915C4C}"/>
              </a:ext>
            </a:extLst>
          </p:cNvPr>
          <p:cNvSpPr txBox="1"/>
          <p:nvPr/>
        </p:nvSpPr>
        <p:spPr>
          <a:xfrm>
            <a:off x="5370833" y="17928275"/>
            <a:ext cx="822541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chemeClr val="bg1"/>
                </a:solidFill>
                <a:latin typeface="Computer Says No"/>
              </a:rPr>
              <a:t>GIT CONTRIBUTION</a:t>
            </a:r>
          </a:p>
        </p:txBody>
      </p:sp>
      <p:pic>
        <p:nvPicPr>
          <p:cNvPr id="15" name="Picture 2" descr="Không có mô tả.">
            <a:extLst>
              <a:ext uri="{FF2B5EF4-FFF2-40B4-BE49-F238E27FC236}">
                <a16:creationId xmlns:a16="http://schemas.microsoft.com/office/drawing/2014/main" id="{4D02EFFC-8DF7-A6C0-5112-C79B287AC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870" y="-31607554"/>
            <a:ext cx="23773644" cy="14316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4"/>
          <p:cNvSpPr txBox="1"/>
          <p:nvPr/>
        </p:nvSpPr>
        <p:spPr>
          <a:xfrm>
            <a:off x="-796696" y="1041265"/>
            <a:ext cx="8652476" cy="100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34"/>
              </a:lnSpc>
              <a:spcBef>
                <a:spcPct val="0"/>
              </a:spcBef>
            </a:pPr>
            <a:r>
              <a:rPr lang="en-US" sz="15000" b="1">
                <a:solidFill>
                  <a:srgbClr val="2922C2"/>
                </a:solidFill>
                <a:latin typeface="Computer Says No"/>
              </a:rPr>
              <a:t>UML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FE4308BD-1672-51A8-007A-E84C0B73B08D}"/>
              </a:ext>
            </a:extLst>
          </p:cNvPr>
          <p:cNvSpPr txBox="1"/>
          <p:nvPr/>
        </p:nvSpPr>
        <p:spPr>
          <a:xfrm>
            <a:off x="21872671" y="10287000"/>
            <a:ext cx="7634494" cy="287288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1" indent="0">
              <a:lnSpc>
                <a:spcPts val="370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Left Click to unlock a square</a:t>
            </a:r>
          </a:p>
          <a:p>
            <a:pPr marL="0" lvl="1" indent="0">
              <a:lnSpc>
                <a:spcPts val="3706"/>
              </a:lnSpc>
              <a:spcBef>
                <a:spcPct val="0"/>
              </a:spcBef>
            </a:pPr>
            <a:br>
              <a:rPr lang="en-US" sz="3200">
                <a:solidFill>
                  <a:srgbClr val="FFFFFF"/>
                </a:solidFill>
                <a:latin typeface="Poppins Light"/>
              </a:rPr>
            </a:br>
            <a:r>
              <a:rPr lang="en-US" sz="3200">
                <a:solidFill>
                  <a:srgbClr val="FFFFFF"/>
                </a:solidFill>
                <a:latin typeface="Poppins Light"/>
              </a:rPr>
              <a:t>- Right Click to place a flag</a:t>
            </a:r>
          </a:p>
          <a:p>
            <a:pPr marL="0" lvl="1" indent="0">
              <a:lnSpc>
                <a:spcPts val="3706"/>
              </a:lnSpc>
              <a:spcBef>
                <a:spcPct val="0"/>
              </a:spcBef>
            </a:pPr>
            <a:endParaRPr lang="en-US" sz="3200">
              <a:solidFill>
                <a:srgbClr val="FFFFFF"/>
              </a:solidFill>
              <a:latin typeface="Poppins Light"/>
            </a:endParaRPr>
          </a:p>
          <a:p>
            <a:pPr marL="0" lvl="1" indent="0">
              <a:lnSpc>
                <a:spcPts val="3706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Click on the bomb -&gt; LOSE !</a:t>
            </a:r>
            <a:br>
              <a:rPr lang="en-US" sz="2288">
                <a:solidFill>
                  <a:srgbClr val="FFFFFF"/>
                </a:solidFill>
                <a:latin typeface="Poppins Light"/>
              </a:rPr>
            </a:br>
            <a:endParaRPr lang="en-US" sz="2288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A4B83045-6ADB-EFCA-7A63-B082234B86C6}"/>
              </a:ext>
            </a:extLst>
          </p:cNvPr>
          <p:cNvSpPr txBox="1"/>
          <p:nvPr/>
        </p:nvSpPr>
        <p:spPr>
          <a:xfrm>
            <a:off x="-14904905" y="-10261284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9600">
                <a:solidFill>
                  <a:schemeClr val="bg1"/>
                </a:solidFill>
                <a:latin typeface="Computer Says No"/>
              </a:rPr>
              <a:t>DATA STRUCTURE &amp; ALGORITHM</a:t>
            </a:r>
          </a:p>
        </p:txBody>
      </p:sp>
      <p:pic>
        <p:nvPicPr>
          <p:cNvPr id="20" name="Picture 2" descr="Không có mô tả.">
            <a:extLst>
              <a:ext uri="{FF2B5EF4-FFF2-40B4-BE49-F238E27FC236}">
                <a16:creationId xmlns:a16="http://schemas.microsoft.com/office/drawing/2014/main" id="{D8419446-2858-3693-B23F-D23D2AC7E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69" y="16900143"/>
            <a:ext cx="6893585" cy="4138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4" descr="Không có mô tả.">
            <a:extLst>
              <a:ext uri="{FF2B5EF4-FFF2-40B4-BE49-F238E27FC236}">
                <a16:creationId xmlns:a16="http://schemas.microsoft.com/office/drawing/2014/main" id="{EFD229B0-0DAC-0949-67AC-8296FF923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388" y="-9094814"/>
            <a:ext cx="6893583" cy="4138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TextBox 6">
            <a:extLst>
              <a:ext uri="{FF2B5EF4-FFF2-40B4-BE49-F238E27FC236}">
                <a16:creationId xmlns:a16="http://schemas.microsoft.com/office/drawing/2014/main" id="{B9AFF125-9026-19CD-4FD0-8F42F11BB6B7}"/>
              </a:ext>
            </a:extLst>
          </p:cNvPr>
          <p:cNvSpPr txBox="1"/>
          <p:nvPr/>
        </p:nvSpPr>
        <p:spPr>
          <a:xfrm>
            <a:off x="2511778" y="21296569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8000">
                <a:solidFill>
                  <a:schemeClr val="bg1"/>
                </a:solidFill>
                <a:latin typeface="Computer Says No"/>
              </a:rPr>
              <a:t>Time complexity : O(N^2)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155524" y="1352814"/>
            <a:ext cx="14684628" cy="8402148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48673" y="7970099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9600">
                <a:solidFill>
                  <a:schemeClr val="bg1"/>
                </a:solidFill>
                <a:latin typeface="Computer Says No"/>
              </a:rPr>
              <a:t>DATA STRUCTURE &amp; ALGORITHM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3E10E240-44E6-FAF1-5F50-8C75CFAE3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88" y="3753078"/>
            <a:ext cx="6893585" cy="4138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Không có mô tả.">
            <a:extLst>
              <a:ext uri="{FF2B5EF4-FFF2-40B4-BE49-F238E27FC236}">
                <a16:creationId xmlns:a16="http://schemas.microsoft.com/office/drawing/2014/main" id="{D0A7EB49-E032-CA8D-2646-2FD6FB24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178" y="3762693"/>
            <a:ext cx="6893583" cy="4138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5B3D93D3-C6E0-7C61-2594-5BFFF10732D3}"/>
              </a:ext>
            </a:extLst>
          </p:cNvPr>
          <p:cNvSpPr/>
          <p:nvPr/>
        </p:nvSpPr>
        <p:spPr>
          <a:xfrm rot="10958147">
            <a:off x="-27912252" y="-19713773"/>
            <a:ext cx="19056242" cy="15266679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E534514E-48FD-6389-C29A-434EC958EBBA}"/>
              </a:ext>
            </a:extLst>
          </p:cNvPr>
          <p:cNvSpPr/>
          <p:nvPr/>
        </p:nvSpPr>
        <p:spPr>
          <a:xfrm rot="11463209">
            <a:off x="25755305" y="9383381"/>
            <a:ext cx="39823781" cy="17958149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298C3596-5657-30D8-1ADE-8D518D2A3B19}"/>
              </a:ext>
            </a:extLst>
          </p:cNvPr>
          <p:cNvSpPr/>
          <p:nvPr/>
        </p:nvSpPr>
        <p:spPr>
          <a:xfrm rot="10958147">
            <a:off x="-47735554" y="-14456906"/>
            <a:ext cx="45469563" cy="17678678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4CAF08BB-8B91-FED1-3530-3226AE66A232}"/>
              </a:ext>
            </a:extLst>
          </p:cNvPr>
          <p:cNvSpPr/>
          <p:nvPr/>
        </p:nvSpPr>
        <p:spPr>
          <a:xfrm rot="10390983">
            <a:off x="29634839" y="12834947"/>
            <a:ext cx="21941204" cy="26194359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C3550189-D597-70A1-F11E-A1B6BB3DC257}"/>
              </a:ext>
            </a:extLst>
          </p:cNvPr>
          <p:cNvSpPr txBox="1"/>
          <p:nvPr/>
        </p:nvSpPr>
        <p:spPr>
          <a:xfrm>
            <a:off x="5770654" y="15597313"/>
            <a:ext cx="822541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chemeClr val="bg1"/>
                </a:solidFill>
                <a:latin typeface="Computer Says No"/>
              </a:rPr>
              <a:t>GIT CONTRIBUTION</a:t>
            </a:r>
          </a:p>
        </p:txBody>
      </p:sp>
      <p:sp>
        <p:nvSpPr>
          <p:cNvPr id="21" name="Freeform 2">
            <a:extLst>
              <a:ext uri="{FF2B5EF4-FFF2-40B4-BE49-F238E27FC236}">
                <a16:creationId xmlns:a16="http://schemas.microsoft.com/office/drawing/2014/main" id="{67E274E1-18B9-FA4E-0BA1-6F04D6E40FF9}"/>
              </a:ext>
            </a:extLst>
          </p:cNvPr>
          <p:cNvSpPr/>
          <p:nvPr/>
        </p:nvSpPr>
        <p:spPr>
          <a:xfrm rot="8620763">
            <a:off x="-31834262" y="-1264958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0B7029E5-700F-2C5E-FFA7-12E71F8BE0E4}"/>
              </a:ext>
            </a:extLst>
          </p:cNvPr>
          <p:cNvSpPr/>
          <p:nvPr/>
        </p:nvSpPr>
        <p:spPr>
          <a:xfrm>
            <a:off x="-24833471" y="13063543"/>
            <a:ext cx="6412005" cy="15038712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AC7EFE2A-C6C9-9DBD-4EF1-0298E4511B47}"/>
              </a:ext>
            </a:extLst>
          </p:cNvPr>
          <p:cNvSpPr/>
          <p:nvPr/>
        </p:nvSpPr>
        <p:spPr>
          <a:xfrm>
            <a:off x="25243902" y="-18897600"/>
            <a:ext cx="17732897" cy="14209207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9DB3F60F-916E-3D48-3D38-878EC289D1EA}"/>
              </a:ext>
            </a:extLst>
          </p:cNvPr>
          <p:cNvSpPr txBox="1"/>
          <p:nvPr/>
        </p:nvSpPr>
        <p:spPr>
          <a:xfrm>
            <a:off x="4046445" y="-5879242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3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puter Says No"/>
                <a:ea typeface="+mn-ea"/>
                <a:cs typeface="+mn-cs"/>
              </a:rPr>
              <a:t>DATA STRUCTURE &amp; ALGORITHM</a:t>
            </a:r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14B5C6A2-C503-2782-035A-1B9C8DB398AE}"/>
              </a:ext>
            </a:extLst>
          </p:cNvPr>
          <p:cNvSpPr/>
          <p:nvPr/>
        </p:nvSpPr>
        <p:spPr>
          <a:xfrm>
            <a:off x="-24777365" y="7083176"/>
            <a:ext cx="18028696" cy="15717121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57D13C3E-00EC-7E7D-CCEC-2CA1F10BD004}"/>
              </a:ext>
            </a:extLst>
          </p:cNvPr>
          <p:cNvSpPr txBox="1"/>
          <p:nvPr/>
        </p:nvSpPr>
        <p:spPr>
          <a:xfrm>
            <a:off x="3107397" y="8149504"/>
            <a:ext cx="11613435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8000">
                <a:solidFill>
                  <a:schemeClr val="bg1"/>
                </a:solidFill>
                <a:latin typeface="Computer Says No"/>
              </a:rPr>
              <a:t>Time complexity : O(N^2)</a:t>
            </a:r>
          </a:p>
        </p:txBody>
      </p:sp>
      <p:sp>
        <p:nvSpPr>
          <p:cNvPr id="4" name="Freeform 4"/>
          <p:cNvSpPr/>
          <p:nvPr/>
        </p:nvSpPr>
        <p:spPr>
          <a:xfrm>
            <a:off x="1547213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2" descr="Không có mô tả.">
            <a:extLst>
              <a:ext uri="{FF2B5EF4-FFF2-40B4-BE49-F238E27FC236}">
                <a16:creationId xmlns:a16="http://schemas.microsoft.com/office/drawing/2014/main" id="{74CB47DF-CF16-70C1-5A48-7BCD00B65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3174" y="4318580"/>
            <a:ext cx="8296275" cy="19812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Không có mô tả.">
            <a:extLst>
              <a:ext uri="{FF2B5EF4-FFF2-40B4-BE49-F238E27FC236}">
                <a16:creationId xmlns:a16="http://schemas.microsoft.com/office/drawing/2014/main" id="{D5C1A45C-F13E-C740-2748-B7CFDFF56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3174" y="6473104"/>
            <a:ext cx="8296274" cy="167640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Không có mô tả.">
            <a:extLst>
              <a:ext uri="{FF2B5EF4-FFF2-40B4-BE49-F238E27FC236}">
                <a16:creationId xmlns:a16="http://schemas.microsoft.com/office/drawing/2014/main" id="{AE3E6A4A-A555-ACDD-946D-09FBDEAEA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65573" y="3979989"/>
            <a:ext cx="5524500" cy="385968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Không có mô tả.">
            <a:extLst>
              <a:ext uri="{FF2B5EF4-FFF2-40B4-BE49-F238E27FC236}">
                <a16:creationId xmlns:a16="http://schemas.microsoft.com/office/drawing/2014/main" id="{04452C08-D237-897C-EBAA-E8965890D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5159" y="20655348"/>
            <a:ext cx="14076046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</Words>
  <Application>Microsoft Office PowerPoint</Application>
  <PresentationFormat>Custom</PresentationFormat>
  <Paragraphs>191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THAI THANH PHAT</cp:lastModifiedBy>
  <cp:revision>2</cp:revision>
  <dcterms:created xsi:type="dcterms:W3CDTF">2006-08-16T00:00:00Z</dcterms:created>
  <dcterms:modified xsi:type="dcterms:W3CDTF">2024-06-19T04:17:53Z</dcterms:modified>
  <dc:identifier>DAF478gtTJk</dc:identifier>
</cp:coreProperties>
</file>